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061A-CE58-064C-A2EE-28849CA3E8A3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9C519-340B-6F4B-A939-184E1329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64ED501-B4A2-B243-99B6-F2D6D1649462}" type="slidenum">
              <a:rPr lang="en-US" sz="1200" b="0">
                <a:latin typeface="Arial" charset="0"/>
              </a:rPr>
              <a:pPr algn="r" eaLnBrk="1" hangingPunct="1"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63E678D-262D-214C-BA8E-1A75701E2D35}" type="slidenum">
              <a:rPr lang="en-US" sz="1200" b="0">
                <a:latin typeface="Arial" charset="0"/>
              </a:rPr>
              <a:pPr eaLnBrk="1" hangingPunct="1"/>
              <a:t>14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7306032-CC45-8D42-8781-16ECAAD31FB7}" type="slidenum">
              <a:rPr lang="en-US" sz="1200" b="0">
                <a:latin typeface="Arial" charset="0"/>
              </a:rPr>
              <a:pPr eaLnBrk="1" hangingPunct="1"/>
              <a:t>16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28BBFC2C-55BB-2A48-BB32-4EEFD018C4B4}" type="slidenum">
              <a:rPr lang="en-US" sz="1200" b="0">
                <a:latin typeface="Arial" charset="0"/>
              </a:rPr>
              <a:pPr eaLnBrk="1" hangingPunct="1"/>
              <a:t>18</a:t>
            </a:fld>
            <a:endParaRPr lang="en-US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E91AD3C-39A8-744F-9B7B-9B2550212786}" type="slidenum">
              <a:rPr lang="en-US" sz="1200" b="0">
                <a:latin typeface="Arial" charset="0"/>
              </a:rPr>
              <a:pPr eaLnBrk="1" hangingPunct="1"/>
              <a:t>19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5B259CF-27D4-D147-A883-54417DF46DAC}" type="slidenum">
              <a:rPr lang="en-US" sz="1200" b="0">
                <a:latin typeface="Arial" charset="0"/>
              </a:rPr>
              <a:pPr eaLnBrk="1" hangingPunct="1"/>
              <a:t>23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F01EAC5-680D-5046-9791-2FD6205C1C25}" type="slidenum">
              <a:rPr lang="en-US" sz="1200" b="0">
                <a:latin typeface="Arial" charset="0"/>
              </a:rPr>
              <a:pPr eaLnBrk="1" hangingPunct="1"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B714D16-87F6-2343-8739-073A51164B6E}" type="slidenum">
              <a:rPr lang="en-US" sz="1200" b="0">
                <a:latin typeface="Arial" charset="0"/>
              </a:rPr>
              <a:pPr eaLnBrk="1" hangingPunct="1"/>
              <a:t>25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7CD460B-CFA7-694F-8D17-B72C0CE9280F}" type="slidenum">
              <a:rPr lang="en-US" sz="1200" b="0">
                <a:latin typeface="Arial" charset="0"/>
              </a:rPr>
              <a:pPr eaLnBrk="1" hangingPunct="1"/>
              <a:t>26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E050F5C-89B1-E948-9510-093041AB2BB3}" type="slidenum">
              <a:rPr lang="en-US" sz="1200" b="0">
                <a:latin typeface="Arial" charset="0"/>
              </a:rPr>
              <a:pPr eaLnBrk="1" hangingPunct="1"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77F7040-6107-E44C-9C51-1452D88D70C6}" type="slidenum">
              <a:rPr lang="en-US" sz="1200" b="0">
                <a:latin typeface="Arial" charset="0"/>
              </a:rPr>
              <a:pPr eaLnBrk="1" hangingPunct="1"/>
              <a:t>30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9A1BB99-BB6B-A144-8CA1-6F9BED2569E8}" type="slidenum">
              <a:rPr lang="en-US" sz="1200" b="0">
                <a:latin typeface="Arial" charset="0"/>
              </a:rPr>
              <a:pPr eaLnBrk="1" hangingPunct="1"/>
              <a:t>33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2587CCC-74E8-F442-894D-3665D82ADCCD}" type="slidenum">
              <a:rPr lang="en-US" sz="1200" b="0">
                <a:latin typeface="Arial" charset="0"/>
              </a:rPr>
              <a:pPr eaLnBrk="1" hangingPunct="1"/>
              <a:t>35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F1C30FA-1F9D-0F4B-9200-9BFA0B47925B}" type="slidenum">
              <a:rPr lang="en-US" sz="1200" b="0">
                <a:latin typeface="Arial" charset="0"/>
              </a:rPr>
              <a:pPr eaLnBrk="1" hangingPunct="1"/>
              <a:t>36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8D12E35-10C5-DD46-B637-CC3700C471DB}" type="slidenum">
              <a:rPr lang="en-US" sz="1200" b="0">
                <a:latin typeface="Arial" charset="0"/>
              </a:rPr>
              <a:pPr eaLnBrk="1" hangingPunct="1"/>
              <a:t>37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D5D909B4-8C27-6F49-9AB8-B6EEA50FEB78}" type="slidenum">
              <a:rPr lang="en-US" sz="1200" b="0">
                <a:latin typeface="Arial" charset="0"/>
              </a:rPr>
              <a:pPr eaLnBrk="1" hangingPunct="1"/>
              <a:t>40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392629CF-5B83-8041-B2F4-F07E03618251}" type="slidenum">
              <a:rPr lang="en-US" sz="1200" b="0">
                <a:latin typeface="Arial" charset="0"/>
              </a:rPr>
              <a:pPr algn="r" eaLnBrk="1" hangingPunct="1"/>
              <a:t>41</a:t>
            </a:fld>
            <a:endParaRPr lang="en-US" sz="1200" b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B057170-E809-2D47-949C-7693B48AFAA9}" type="slidenum">
              <a:rPr lang="en-US" sz="1200" b="0">
                <a:latin typeface="Arial" charset="0"/>
              </a:rPr>
              <a:pPr eaLnBrk="1" hangingPunct="1"/>
              <a:t>42</a:t>
            </a:fld>
            <a:endParaRPr 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9915FD4C-8C31-1E48-9496-170B067F2D89}" type="slidenum">
              <a:rPr lang="en-US" sz="1200" b="0">
                <a:latin typeface="Arial" charset="0"/>
              </a:rPr>
              <a:pPr eaLnBrk="1" hangingPunct="1"/>
              <a:t>45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64F50C6-E102-744D-B790-791CA617F4DF}" type="slidenum">
              <a:rPr lang="en-US" sz="1200" b="0">
                <a:latin typeface="Arial" charset="0"/>
              </a:rPr>
              <a:pPr eaLnBrk="1" hangingPunct="1"/>
              <a:t>46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4AD52C81-4246-614B-B2D4-31354471784C}" type="slidenum">
              <a:rPr lang="en-US" sz="1200" b="0">
                <a:latin typeface="Arial" charset="0"/>
              </a:rPr>
              <a:pPr eaLnBrk="1" hangingPunct="1"/>
              <a:t>49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7E67A5AD-D1BB-034F-91D2-13967074A282}" type="slidenum">
              <a:rPr lang="en-US" sz="1200" b="0">
                <a:latin typeface="Arial" charset="0"/>
              </a:rPr>
              <a:pPr eaLnBrk="1" hangingPunct="1"/>
              <a:t>50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0669CAD-0A36-D347-985A-631274CB1FE3}" type="slidenum">
              <a:rPr lang="en-US" sz="1200" b="0">
                <a:latin typeface="Arial" charset="0"/>
              </a:rPr>
              <a:pPr eaLnBrk="1" hangingPunct="1"/>
              <a:t>7</a:t>
            </a:fld>
            <a:endParaRPr lang="en-US" sz="12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D2EF5BEE-6BD3-054F-839F-FA4EBE6DCBC2}" type="slidenum">
              <a:rPr lang="en-US" sz="1200" b="0">
                <a:latin typeface="Arial" charset="0"/>
              </a:rPr>
              <a:pPr algn="r" eaLnBrk="1" hangingPunct="1"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1294FA7-1F98-C646-99F9-495A5272B5A7}" type="slidenum">
              <a:rPr lang="en-US" sz="1200" b="0">
                <a:latin typeface="Arial" charset="0"/>
              </a:rPr>
              <a:pPr eaLnBrk="1" hangingPunct="1"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4BDF196-6748-8140-B789-A52815FA8D4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856C2135-DA10-D14B-9437-6D8E20BE70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136572"/>
            <a:ext cx="5458968" cy="1483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Nationalism Triumphs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879592"/>
            <a:ext cx="5458968" cy="6217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Chapter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986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6"/>
          <p:cNvSpPr txBox="1">
            <a:spLocks noChangeArrowheads="1"/>
          </p:cNvSpPr>
          <p:nvPr/>
        </p:nvSpPr>
        <p:spPr bwMode="auto">
          <a:xfrm>
            <a:off x="457200" y="1752600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Both the government and industrialists supported scientific research and economic development.</a:t>
            </a:r>
            <a:endParaRPr lang="en-US" b="0" dirty="0"/>
          </a:p>
        </p:txBody>
      </p:sp>
      <p:sp>
        <p:nvSpPr>
          <p:cNvPr id="13314" name="Text Box 43"/>
          <p:cNvSpPr txBox="1">
            <a:spLocks noChangeArrowheads="1"/>
          </p:cNvSpPr>
          <p:nvPr/>
        </p:nvSpPr>
        <p:spPr bwMode="auto">
          <a:xfrm>
            <a:off x="457200" y="2819400"/>
            <a:ext cx="8229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Scientists were encouraged to develop new materials</a:t>
            </a:r>
            <a:r>
              <a:rPr lang="en-US" b="0"/>
              <a:t> and were hired to solve technical problems in factories.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The government issued a single currency, reorganized the banking system, and coordinated railroad lines among the various German states.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During a worldwide depression in the late 1800s, Germany raised tariffs to protect home industries from foreign competition.</a:t>
            </a:r>
          </a:p>
        </p:txBody>
      </p:sp>
    </p:spTree>
    <p:extLst>
      <p:ext uri="{BB962C8B-B14F-4D97-AF65-F5344CB8AC3E}">
        <p14:creationId xmlns:p14="http://schemas.microsoft.com/office/powerpoint/2010/main" val="1241096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9"/>
          <p:cNvSpPr>
            <a:spLocks noChangeArrowheads="1"/>
          </p:cNvSpPr>
          <p:nvPr/>
        </p:nvSpPr>
        <p:spPr bwMode="auto">
          <a:xfrm rot="5400000" flipH="1">
            <a:off x="1562100" y="876300"/>
            <a:ext cx="1981200" cy="3733800"/>
          </a:xfrm>
          <a:prstGeom prst="upArrowCallout">
            <a:avLst>
              <a:gd name="adj1" fmla="val 20843"/>
              <a:gd name="adj2" fmla="val 18875"/>
              <a:gd name="adj3" fmla="val 24064"/>
              <a:gd name="adj4" fmla="val 81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142343" name="Text Box 1031"/>
          <p:cNvSpPr txBox="1">
            <a:spLocks noChangeArrowheads="1"/>
          </p:cNvSpPr>
          <p:nvPr/>
        </p:nvSpPr>
        <p:spPr bwMode="auto">
          <a:xfrm>
            <a:off x="4800600" y="1625600"/>
            <a:ext cx="3962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He wanted to keep France weak and sought strong links with Austria and Russia.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He did not want to compete with British naval power.</a:t>
            </a:r>
          </a:p>
        </p:txBody>
      </p:sp>
      <p:sp>
        <p:nvSpPr>
          <p:cNvPr id="9219" name="Text Box 1048"/>
          <p:cNvSpPr txBox="1">
            <a:spLocks noChangeArrowheads="1"/>
          </p:cNvSpPr>
          <p:nvPr/>
        </p:nvSpPr>
        <p:spPr bwMode="auto">
          <a:xfrm>
            <a:off x="4800600" y="4452938"/>
            <a:ext cx="4114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He wanted to ensure complete loyalty to the state.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4343400"/>
            <a:ext cx="3733800" cy="1371600"/>
            <a:chOff x="288" y="2736"/>
            <a:chExt cx="2496" cy="864"/>
          </a:xfrm>
        </p:grpSpPr>
        <p:sp>
          <p:nvSpPr>
            <p:cNvPr id="8199" name="AutoShape 10"/>
            <p:cNvSpPr>
              <a:spLocks noChangeArrowheads="1"/>
            </p:cNvSpPr>
            <p:nvPr/>
          </p:nvSpPr>
          <p:spPr bwMode="auto">
            <a:xfrm rot="5400000" flipH="1">
              <a:off x="1104" y="1920"/>
              <a:ext cx="864" cy="2496"/>
            </a:xfrm>
            <a:prstGeom prst="upArrowCallout">
              <a:avLst>
                <a:gd name="adj1" fmla="val 31713"/>
                <a:gd name="adj2" fmla="val 29051"/>
                <a:gd name="adj3" fmla="val 36914"/>
                <a:gd name="adj4" fmla="val 81333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cs typeface="MS Pゴシック" charset="0"/>
              </a:endParaRPr>
            </a:p>
          </p:txBody>
        </p:sp>
        <p:sp>
          <p:nvSpPr>
            <p:cNvPr id="15367" name="Text Box 1050"/>
            <p:cNvSpPr txBox="1">
              <a:spLocks noChangeArrowheads="1"/>
            </p:cNvSpPr>
            <p:nvPr/>
          </p:nvSpPr>
          <p:spPr bwMode="auto">
            <a:xfrm>
              <a:off x="360" y="2800"/>
              <a:ext cx="2088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/>
                <a:t>On the domestic </a:t>
              </a:r>
              <a:br>
                <a:rPr lang="en-US" b="0"/>
              </a:br>
              <a:r>
                <a:rPr lang="en-US" b="0"/>
                <a:t>front, Bismarck </a:t>
              </a:r>
              <a:br>
                <a:rPr lang="en-US" b="0"/>
              </a:br>
              <a:r>
                <a:rPr lang="en-US" b="0"/>
                <a:t>was ruthless.</a:t>
              </a:r>
            </a:p>
          </p:txBody>
        </p:sp>
      </p:grpSp>
      <p:sp>
        <p:nvSpPr>
          <p:cNvPr id="15365" name="Text Box 1057"/>
          <p:cNvSpPr txBox="1">
            <a:spLocks noChangeArrowheads="1"/>
          </p:cNvSpPr>
          <p:nvPr/>
        </p:nvSpPr>
        <p:spPr bwMode="auto">
          <a:xfrm>
            <a:off x="800100" y="1854200"/>
            <a:ext cx="3314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Bismarck pursued several foreign </a:t>
            </a:r>
            <a:br>
              <a:rPr lang="en-US" b="0" dirty="0"/>
            </a:br>
            <a:r>
              <a:rPr lang="en-US" b="0" dirty="0"/>
              <a:t>policy goals as the </a:t>
            </a:r>
            <a:r>
              <a:rPr lang="ja-JP" altLang="en-US" b="0" dirty="0"/>
              <a:t>“</a:t>
            </a:r>
            <a:r>
              <a:rPr lang="en-US" altLang="ja-JP" b="0" dirty="0"/>
              <a:t>Iron Chancellor</a:t>
            </a:r>
            <a:r>
              <a:rPr lang="ja-JP" altLang="en-US" b="0" dirty="0"/>
              <a:t>”</a:t>
            </a:r>
            <a:r>
              <a:rPr lang="en-US" altLang="ja-JP" b="0" dirty="0"/>
              <a:t> </a:t>
            </a:r>
            <a:br>
              <a:rPr lang="en-US" altLang="ja-JP" b="0" dirty="0"/>
            </a:br>
            <a:r>
              <a:rPr lang="en-US" altLang="ja-JP" b="0" dirty="0"/>
              <a:t>of Germany.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62441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 build="p"/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/>
          <p:cNvSpPr>
            <a:spLocks noChangeArrowheads="1"/>
          </p:cNvSpPr>
          <p:nvPr/>
        </p:nvSpPr>
        <p:spPr bwMode="auto">
          <a:xfrm rot="5400000" flipH="1">
            <a:off x="1177925" y="1412875"/>
            <a:ext cx="2901950" cy="3581400"/>
          </a:xfrm>
          <a:prstGeom prst="upArrowCallout">
            <a:avLst>
              <a:gd name="adj1" fmla="val 20843"/>
              <a:gd name="adj2" fmla="val 18875"/>
              <a:gd name="adj3" fmla="val 23083"/>
              <a:gd name="adj4" fmla="val 6906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952500" y="1854200"/>
            <a:ext cx="2247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Bismarck began the </a:t>
            </a:r>
            <a:r>
              <a:rPr lang="en-US" i="1" dirty="0" err="1">
                <a:solidFill>
                  <a:srgbClr val="FF0000"/>
                </a:solidFill>
              </a:rPr>
              <a:t>Kulturkampf</a:t>
            </a:r>
            <a:r>
              <a:rPr lang="en-US" i="1" dirty="0">
                <a:solidFill>
                  <a:srgbClr val="FF0000"/>
                </a:solidFill>
              </a:rPr>
              <a:t>,  </a:t>
            </a:r>
            <a:r>
              <a:rPr lang="en-US" dirty="0"/>
              <a:t>a campaign against the Catholic Church, in 1871.</a:t>
            </a:r>
          </a:p>
        </p:txBody>
      </p:sp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419600" y="1852613"/>
            <a:ext cx="4267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He distrusted Catholics because he believed their first loyalty was to the pope instead of the German state.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He had laws passed that </a:t>
            </a:r>
            <a:r>
              <a:rPr lang="en-US" b="0">
                <a:solidFill>
                  <a:srgbClr val="0033CC"/>
                </a:solidFill>
              </a:rPr>
              <a:t>increased state power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over Church actions.</a:t>
            </a:r>
            <a:endParaRPr lang="en-US" b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When Catholics rallied behind the Church, Bismarck ended the </a:t>
            </a:r>
            <a:r>
              <a:rPr lang="en-US" b="0" i="1"/>
              <a:t>Kulturkampf</a:t>
            </a:r>
            <a:r>
              <a:rPr lang="en-US" i="1"/>
              <a:t> </a:t>
            </a:r>
            <a:r>
              <a:rPr lang="en-US" b="0"/>
              <a:t>in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 b="0"/>
              <a:t>1878. 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b="0"/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2589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 addition to Catholics, Bismarck targeted socialists.</a:t>
            </a: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4676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He worried that socialists would create a revolution among German workers.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Bismarck dissolved socialist groups, shut down their newspapers, and banned their meetings.</a:t>
            </a:r>
          </a:p>
        </p:txBody>
      </p:sp>
    </p:spTree>
    <p:extLst>
      <p:ext uri="{BB962C8B-B14F-4D97-AF65-F5344CB8AC3E}">
        <p14:creationId xmlns:p14="http://schemas.microsoft.com/office/powerpoint/2010/main" val="1224382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5"/>
          <p:cNvSpPr>
            <a:spLocks noChangeArrowheads="1"/>
          </p:cNvSpPr>
          <p:nvPr/>
        </p:nvSpPr>
        <p:spPr bwMode="auto">
          <a:xfrm rot="10792560" flipH="1">
            <a:off x="839788" y="1704975"/>
            <a:ext cx="7467600" cy="1343025"/>
          </a:xfrm>
          <a:prstGeom prst="upArrowCallout">
            <a:avLst>
              <a:gd name="adj1" fmla="val 27595"/>
              <a:gd name="adj2" fmla="val 23425"/>
              <a:gd name="adj3" fmla="val 19847"/>
              <a:gd name="adj4" fmla="val 706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89000" y="3352800"/>
            <a:ext cx="7467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His goal was to woo workers away from socialism.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Germany became a leader in social reform </a:t>
            </a:r>
            <a:r>
              <a:rPr lang="en-US" b="0"/>
              <a:t>with its health and old-age insurance. 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Still, the socialist Social Democratic party continued to grow. By 1912, it held the most seats in the Reichstag, Germany</a:t>
            </a:r>
            <a:r>
              <a:rPr lang="ja-JP" altLang="en-US" b="0"/>
              <a:t>’</a:t>
            </a:r>
            <a:r>
              <a:rPr lang="en-US" altLang="ja-JP" b="0"/>
              <a:t>s legislature.</a:t>
            </a:r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939800" y="1851025"/>
            <a:ext cx="736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/>
              <a:t>When these measures failed, Bismarck sponsored laws to protect workers.</a:t>
            </a:r>
          </a:p>
        </p:txBody>
      </p:sp>
    </p:spTree>
    <p:extLst>
      <p:ext uri="{BB962C8B-B14F-4D97-AF65-F5344CB8AC3E}">
        <p14:creationId xmlns:p14="http://schemas.microsoft.com/office/powerpoint/2010/main" val="4073866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5"/>
          <p:cNvSpPr txBox="1">
            <a:spLocks noChangeArrowheads="1"/>
          </p:cNvSpPr>
          <p:nvPr/>
        </p:nvSpPr>
        <p:spPr bwMode="auto">
          <a:xfrm>
            <a:off x="844550" y="1366838"/>
            <a:ext cx="7772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William II</a:t>
            </a:r>
            <a:r>
              <a:rPr lang="en-US" dirty="0"/>
              <a:t> succeeded his grandfather William I as </a:t>
            </a:r>
            <a:r>
              <a:rPr lang="en-US" dirty="0" err="1"/>
              <a:t>kaiser</a:t>
            </a:r>
            <a:r>
              <a:rPr lang="en-US" dirty="0"/>
              <a:t> in 1888.</a:t>
            </a:r>
            <a:endParaRPr lang="en-US" b="0" dirty="0"/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5222875" y="2667000"/>
            <a:ext cx="3352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He </a:t>
            </a:r>
            <a:r>
              <a:rPr lang="en-US" b="0">
                <a:solidFill>
                  <a:srgbClr val="0033CC"/>
                </a:solidFill>
              </a:rPr>
              <a:t>asked Bismarck to resign</a:t>
            </a:r>
            <a:r>
              <a:rPr lang="en-US" b="0"/>
              <a:t> as chancellor, saying, </a:t>
            </a:r>
            <a:r>
              <a:rPr lang="ja-JP" altLang="en-US" b="0"/>
              <a:t>“</a:t>
            </a:r>
            <a:r>
              <a:rPr lang="en-US" altLang="ja-JP" b="0"/>
              <a:t>There is only one master in the Reich, and that is I.</a:t>
            </a:r>
            <a:r>
              <a:rPr lang="ja-JP" altLang="en-US" b="0"/>
              <a:t>”</a:t>
            </a:r>
            <a:r>
              <a:rPr lang="en-US" altLang="ja-JP" b="0"/>
              <a:t> 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He believed that his right to rule came from God.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 b="0"/>
          </a:p>
        </p:txBody>
      </p:sp>
      <p:pic>
        <p:nvPicPr>
          <p:cNvPr id="23555" name="Picture 7" descr="57557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366963"/>
            <a:ext cx="334962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542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William was very confident and wanted to leave his mark.</a:t>
            </a:r>
            <a:r>
              <a:rPr lang="en-US" b="0" dirty="0"/>
              <a:t> </a:t>
            </a: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7467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His government </a:t>
            </a:r>
            <a:r>
              <a:rPr lang="en-US" b="0">
                <a:solidFill>
                  <a:srgbClr val="0033CC"/>
                </a:solidFill>
              </a:rPr>
              <a:t>provided </a:t>
            </a:r>
            <a:r>
              <a:rPr lang="en-US">
                <a:solidFill>
                  <a:srgbClr val="FF0000"/>
                </a:solidFill>
              </a:rPr>
              <a:t>social welfare</a:t>
            </a:r>
            <a:r>
              <a:rPr lang="en-US" b="0">
                <a:solidFill>
                  <a:srgbClr val="0033CC"/>
                </a:solidFill>
              </a:rPr>
              <a:t> programs and services,</a:t>
            </a:r>
            <a:r>
              <a:rPr lang="en-US" b="0"/>
              <a:t> such as public transportation, electricity, and excellent public schools.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He also </a:t>
            </a:r>
            <a:r>
              <a:rPr lang="en-US" b="0">
                <a:solidFill>
                  <a:srgbClr val="0033CC"/>
                </a:solidFill>
              </a:rPr>
              <a:t>developed the already huge German military,</a:t>
            </a:r>
            <a:r>
              <a:rPr lang="en-US" b="0"/>
              <a:t> hoping to win an overseas empire like those of Britain and France. 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Chapter 10 Section 3 Objectives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18987" y="-39427"/>
            <a:ext cx="5545746" cy="6785431"/>
          </a:xfrm>
        </p:spPr>
        <p:txBody>
          <a:bodyPr>
            <a:normAutofit lnSpcReduction="10000"/>
          </a:bodyPr>
          <a:lstStyle/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Understand the roles Count </a:t>
            </a:r>
            <a:r>
              <a:rPr lang="en-US" sz="4000" dirty="0" err="1"/>
              <a:t>Camillo</a:t>
            </a:r>
            <a:r>
              <a:rPr lang="en-US" sz="4000" dirty="0"/>
              <a:t> Cavour and Giuseppe Garibaldi played in the struggle for Italy.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Describe the challenges that faced the new nation of Italy.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808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838200" y="17526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Victor Emmanuel II, the monarch of Sardinia, wanted to join other states to his own and increase his power.</a:t>
            </a:r>
            <a:endParaRPr lang="en-US" b="0" dirty="0"/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 rot="5400000" flipH="1">
            <a:off x="1981200" y="2209800"/>
            <a:ext cx="1676400" cy="3657600"/>
          </a:xfrm>
          <a:prstGeom prst="upArrowCallout">
            <a:avLst>
              <a:gd name="adj1" fmla="val 20843"/>
              <a:gd name="adj2" fmla="val 18875"/>
              <a:gd name="adj3" fmla="val 27859"/>
              <a:gd name="adj4" fmla="val 8069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3"/>
          <p:cNvSpPr txBox="1">
            <a:spLocks noChangeArrowheads="1"/>
          </p:cNvSpPr>
          <p:nvPr/>
        </p:nvSpPr>
        <p:spPr bwMode="auto">
          <a:xfrm>
            <a:off x="1104900" y="3314700"/>
            <a:ext cx="2857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He made Count</a:t>
            </a:r>
            <a:r>
              <a:rPr lang="en-US" b="0">
                <a:solidFill>
                  <a:srgbClr val="0033CC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Camillo Cavour</a:t>
            </a:r>
            <a:r>
              <a:rPr lang="en-US" b="0">
                <a:solidFill>
                  <a:srgbClr val="0033CC"/>
                </a:solidFill>
              </a:rPr>
              <a:t> </a:t>
            </a:r>
            <a:r>
              <a:rPr lang="en-US" b="0"/>
              <a:t>his prime minister in 1852.</a:t>
            </a:r>
          </a:p>
        </p:txBody>
      </p:sp>
      <p:sp>
        <p:nvSpPr>
          <p:cNvPr id="9222" name="Text Box 43"/>
          <p:cNvSpPr txBox="1">
            <a:spLocks noChangeArrowheads="1"/>
          </p:cNvSpPr>
          <p:nvPr/>
        </p:nvSpPr>
        <p:spPr bwMode="auto">
          <a:xfrm>
            <a:off x="4800600" y="3060700"/>
            <a:ext cx="3657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Cavour was a skilled politician who reformed Sardinia</a:t>
            </a:r>
            <a:r>
              <a:rPr lang="ja-JP" altLang="en-US" b="0"/>
              <a:t>’</a:t>
            </a:r>
            <a:r>
              <a:rPr lang="en-US" b="0"/>
              <a:t>s economy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His ultimate goal was to drive Austria out of Italy and annex more provinces.</a:t>
            </a:r>
          </a:p>
        </p:txBody>
      </p:sp>
    </p:spTree>
    <p:extLst>
      <p:ext uri="{BB962C8B-B14F-4D97-AF65-F5344CB8AC3E}">
        <p14:creationId xmlns:p14="http://schemas.microsoft.com/office/powerpoint/2010/main" val="3546227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AutoShape 4"/>
          <p:cNvSpPr>
            <a:spLocks noChangeArrowheads="1"/>
          </p:cNvSpPr>
          <p:nvPr/>
        </p:nvSpPr>
        <p:spPr bwMode="auto">
          <a:xfrm rot="5400000" flipH="1">
            <a:off x="495300" y="1714500"/>
            <a:ext cx="2667000" cy="2743200"/>
          </a:xfrm>
          <a:prstGeom prst="upArrowCallout">
            <a:avLst>
              <a:gd name="adj1" fmla="val 20843"/>
              <a:gd name="adj2" fmla="val 18875"/>
              <a:gd name="adj3" fmla="val 15324"/>
              <a:gd name="adj4" fmla="val 8045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0" dirty="0"/>
              <a:t>Sardinia helped Britain and France fight Russia </a:t>
            </a:r>
            <a:br>
              <a:rPr lang="en-US" b="0" dirty="0"/>
            </a:br>
            <a:r>
              <a:rPr lang="en-US" b="0" dirty="0"/>
              <a:t>in the Crimean War.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00400" y="1752600"/>
            <a:ext cx="3352800" cy="2667000"/>
            <a:chOff x="2016" y="1104"/>
            <a:chExt cx="2112" cy="1680"/>
          </a:xfrm>
        </p:grpSpPr>
        <p:sp>
          <p:nvSpPr>
            <p:cNvPr id="199686" name="AutoShape 6"/>
            <p:cNvSpPr>
              <a:spLocks noChangeArrowheads="1"/>
            </p:cNvSpPr>
            <p:nvPr/>
          </p:nvSpPr>
          <p:spPr bwMode="auto">
            <a:xfrm rot="5400000" flipH="1">
              <a:off x="2232" y="888"/>
              <a:ext cx="1680" cy="2112"/>
            </a:xfrm>
            <a:prstGeom prst="upArrowCallout">
              <a:avLst>
                <a:gd name="adj1" fmla="val 20833"/>
                <a:gd name="adj2" fmla="val 18875"/>
                <a:gd name="adj3" fmla="val 16808"/>
                <a:gd name="adj4" fmla="val 8270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2072" y="1163"/>
              <a:ext cx="176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b="0"/>
                <a:t>In the aftermath, Cavour got </a:t>
              </a:r>
              <a:br>
                <a:rPr lang="en-US" b="0"/>
              </a:br>
              <a:r>
                <a:rPr lang="en-US" b="0"/>
                <a:t>France to agree </a:t>
              </a:r>
              <a:br>
                <a:rPr lang="en-US" b="0"/>
              </a:br>
              <a:r>
                <a:rPr lang="en-US" b="0"/>
                <a:t>to help Sardinia </a:t>
              </a:r>
              <a:br>
                <a:rPr lang="en-US" b="0"/>
              </a:br>
              <a:r>
                <a:rPr lang="en-US" b="0"/>
                <a:t>if it ever went </a:t>
              </a:r>
              <a:br>
                <a:rPr lang="en-US" b="0"/>
              </a:br>
              <a:r>
                <a:rPr lang="en-US" b="0"/>
                <a:t>to war with Austria.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553200" y="1752600"/>
            <a:ext cx="2133600" cy="2667000"/>
            <a:chOff x="4128" y="1104"/>
            <a:chExt cx="1344" cy="1680"/>
          </a:xfrm>
        </p:grpSpPr>
        <p:sp>
          <p:nvSpPr>
            <p:cNvPr id="9223" name="Rectangle 8"/>
            <p:cNvSpPr>
              <a:spLocks noChangeArrowheads="1"/>
            </p:cNvSpPr>
            <p:nvPr/>
          </p:nvSpPr>
          <p:spPr bwMode="auto">
            <a:xfrm>
              <a:off x="4128" y="1104"/>
              <a:ext cx="1344" cy="1680"/>
            </a:xfrm>
            <a:prstGeom prst="rect">
              <a:avLst/>
            </a:prstGeom>
            <a:gradFill rotWithShape="0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4176" y="1147"/>
              <a:ext cx="1248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b="0"/>
                <a:t>Cavour then provoked that war and defeated Austria with France</a:t>
              </a:r>
              <a:r>
                <a:rPr lang="ja-JP" altLang="en-US" b="0"/>
                <a:t>’</a:t>
              </a:r>
              <a:r>
                <a:rPr lang="en-US" b="0"/>
                <a:t>s help.</a:t>
              </a:r>
              <a:r>
                <a:rPr lang="en-US"/>
                <a:t> </a:t>
              </a:r>
            </a:p>
          </p:txBody>
        </p:sp>
      </p:grp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619125" y="5257800"/>
            <a:ext cx="791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With Sardinia in control of northern Italy, Cavour next turned his attention southward.</a:t>
            </a:r>
          </a:p>
        </p:txBody>
      </p:sp>
    </p:spTree>
    <p:extLst>
      <p:ext uri="{BB962C8B-B14F-4D97-AF65-F5344CB8AC3E}">
        <p14:creationId xmlns:p14="http://schemas.microsoft.com/office/powerpoint/2010/main" val="3607040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Chapter 10 Section 1 Objectives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18987" y="-39427"/>
            <a:ext cx="5545746" cy="6785431"/>
          </a:xfrm>
        </p:spPr>
        <p:txBody>
          <a:bodyPr>
            <a:normAutofit/>
          </a:bodyPr>
          <a:lstStyle/>
          <a:p>
            <a:r>
              <a:rPr lang="en-US" sz="4000" dirty="0"/>
              <a:t>Identify several events that promoted German unity during the early 1800s.</a:t>
            </a:r>
          </a:p>
          <a:p>
            <a:r>
              <a:rPr lang="en-US" sz="4000" dirty="0"/>
              <a:t>Analyze the basic political organization of the new German empire.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284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3048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b="0"/>
              <a:t>Garibaldi was a nationalist and ally of Mazzini.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en-US" b="0"/>
              <a:t>Using weapons and ships supplied by Cavour, </a:t>
            </a:r>
            <a:r>
              <a:rPr lang="en-US" b="0">
                <a:solidFill>
                  <a:srgbClr val="0033CC"/>
                </a:solidFill>
              </a:rPr>
              <a:t>the Red Shirts won control of Sicily and marched toward Naples.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728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In southern Italy, </a:t>
            </a:r>
            <a:r>
              <a:rPr lang="en-US" dirty="0">
                <a:solidFill>
                  <a:srgbClr val="FF0000"/>
                </a:solidFill>
              </a:rPr>
              <a:t>Giuseppe Garibaldi</a:t>
            </a:r>
            <a:r>
              <a:rPr lang="en-US" dirty="0"/>
              <a:t> led a volunteer force of 1,000 </a:t>
            </a:r>
            <a:r>
              <a:rPr lang="ja-JP" altLang="en-US" dirty="0"/>
              <a:t>“</a:t>
            </a:r>
            <a:r>
              <a:rPr lang="en-US" dirty="0"/>
              <a:t>Red Shirts.</a:t>
            </a:r>
            <a:r>
              <a:rPr lang="ja-JP" altLang="en-US" dirty="0"/>
              <a:t>”</a:t>
            </a:r>
            <a:endParaRPr lang="en-US" dirty="0"/>
          </a:p>
        </p:txBody>
      </p:sp>
      <p:pic>
        <p:nvPicPr>
          <p:cNvPr id="10246" name="Picture 6" descr="721256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47244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73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Cavour feared Garibaldi would set up his own republic in the southern part of Italy.</a:t>
            </a:r>
          </a:p>
        </p:txBody>
      </p:sp>
      <p:sp>
        <p:nvSpPr>
          <p:cNvPr id="11267" name="Text Box 19"/>
          <p:cNvSpPr txBox="1">
            <a:spLocks noChangeArrowheads="1"/>
          </p:cNvSpPr>
          <p:nvPr/>
        </p:nvSpPr>
        <p:spPr bwMode="auto">
          <a:xfrm>
            <a:off x="838200" y="2743200"/>
            <a:ext cx="7467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However, when Victor Emmanuel sent Sardinian forces to confront Garibaldi, he turned over Naples and Sicily. </a:t>
            </a:r>
            <a:r>
              <a:rPr lang="en-US" b="0">
                <a:solidFill>
                  <a:srgbClr val="0033CC"/>
                </a:solidFill>
              </a:rPr>
              <a:t>Victor Emmanuel II was crowned king of Italy in 1861.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Italy won the province of Venetia during the Austro-Prussian War and won Rome during the Franco-Prussian War. </a:t>
            </a:r>
            <a:r>
              <a:rPr lang="en-US" b="0">
                <a:solidFill>
                  <a:srgbClr val="0033CC"/>
                </a:solidFill>
              </a:rPr>
              <a:t>It was finally a united land.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endParaRPr 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3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154863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19800" y="1524000"/>
            <a:ext cx="2743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Italy became </a:t>
            </a:r>
            <a:br>
              <a:rPr lang="en-US" dirty="0"/>
            </a:br>
            <a:r>
              <a:rPr lang="en-US" dirty="0"/>
              <a:t>a unified state between 1858 and 1870.</a:t>
            </a:r>
          </a:p>
        </p:txBody>
      </p:sp>
    </p:spTree>
    <p:extLst>
      <p:ext uri="{BB962C8B-B14F-4D97-AF65-F5344CB8AC3E}">
        <p14:creationId xmlns:p14="http://schemas.microsoft.com/office/powerpoint/2010/main" val="3674790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886200" y="1631950"/>
            <a:ext cx="4800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Regional rivalries</a:t>
            </a:r>
            <a:r>
              <a:rPr lang="en-US" b="0"/>
              <a:t> and differences made it hard to solve problems.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The north was rich</a:t>
            </a:r>
            <a:r>
              <a:rPr lang="en-US" b="0"/>
              <a:t> and had </a:t>
            </a:r>
            <a:br>
              <a:rPr lang="en-US" b="0"/>
            </a:br>
            <a:r>
              <a:rPr lang="en-US" b="0"/>
              <a:t>a tradition of business and culture, whereas </a:t>
            </a:r>
            <a:r>
              <a:rPr lang="en-US" b="0">
                <a:solidFill>
                  <a:srgbClr val="0033CC"/>
                </a:solidFill>
              </a:rPr>
              <a:t>the south was rural and poor.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Popes resented seizure of the Papal States and </a:t>
            </a:r>
            <a:r>
              <a:rPr lang="en-US" b="0">
                <a:solidFill>
                  <a:srgbClr val="0033CC"/>
                </a:solidFill>
              </a:rPr>
              <a:t>urged Italian Catholics not to cooperate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>with the new government.</a:t>
            </a:r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 rot="5400000" flipH="1">
            <a:off x="1257300" y="1333500"/>
            <a:ext cx="1981200" cy="2819400"/>
          </a:xfrm>
          <a:prstGeom prst="upArrowCallout">
            <a:avLst>
              <a:gd name="adj1" fmla="val 20843"/>
              <a:gd name="adj2" fmla="val 18875"/>
              <a:gd name="adj3" fmla="val 18171"/>
              <a:gd name="adj4" fmla="val 7912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939800" y="1854200"/>
            <a:ext cx="2260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Italy faced many problems once it was unified.</a:t>
            </a:r>
          </a:p>
        </p:txBody>
      </p:sp>
    </p:spTree>
    <p:extLst>
      <p:ext uri="{BB962C8B-B14F-4D97-AF65-F5344CB8AC3E}">
        <p14:creationId xmlns:p14="http://schemas.microsoft.com/office/powerpoint/2010/main" val="2289701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6502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/>
              <a:t>Under Victor Emmanuel, Italy became a constitutional monarchy.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27125" y="2647950"/>
            <a:ext cx="67214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0"/>
              <a:t>Italy had a two-house legislature.</a:t>
            </a:r>
          </a:p>
          <a:p>
            <a:pPr eaLnBrk="1" hangingPunct="1">
              <a:buFontTx/>
              <a:buChar char="•"/>
            </a:pPr>
            <a:endParaRPr lang="en-US" b="0"/>
          </a:p>
          <a:p>
            <a:pPr eaLnBrk="1" hangingPunct="1">
              <a:buFontTx/>
              <a:buChar char="•"/>
            </a:pPr>
            <a:r>
              <a:rPr lang="en-US" b="0"/>
              <a:t>The lower house was elected, but only a small number of men had the right to vote.</a:t>
            </a:r>
          </a:p>
          <a:p>
            <a:pPr eaLnBrk="1" hangingPunct="1">
              <a:buFontTx/>
              <a:buChar char="•"/>
            </a:pPr>
            <a:endParaRPr lang="en-US" b="0"/>
          </a:p>
          <a:p>
            <a:pPr eaLnBrk="1" hangingPunct="1">
              <a:buFontTx/>
              <a:buChar char="•"/>
            </a:pPr>
            <a:r>
              <a:rPr lang="en-US" b="0"/>
              <a:t>The king appointed members to the upper</a:t>
            </a:r>
            <a:br>
              <a:rPr lang="en-US" b="0"/>
            </a:br>
            <a:r>
              <a:rPr lang="en-US" b="0"/>
              <a:t>house, which could veto laws passed by the lower house.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3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ChangeArrowheads="1"/>
          </p:cNvSpPr>
          <p:nvPr/>
        </p:nvSpPr>
        <p:spPr bwMode="auto">
          <a:xfrm rot="5400000" flipH="1">
            <a:off x="952500" y="3009900"/>
            <a:ext cx="2667000" cy="2590800"/>
          </a:xfrm>
          <a:prstGeom prst="upArrowCallout">
            <a:avLst>
              <a:gd name="adj1" fmla="val 21456"/>
              <a:gd name="adj2" fmla="val 19430"/>
              <a:gd name="adj3" fmla="val 14898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tIns="457200" anchor="ctr"/>
          <a:lstStyle/>
          <a:p>
            <a:endParaRPr lang="en-US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066800" y="30480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Socialists organized strikes</a:t>
            </a:r>
            <a:r>
              <a:rPr lang="en-US" b="0"/>
              <a:t> and </a:t>
            </a:r>
            <a:r>
              <a:rPr lang="en-US">
                <a:solidFill>
                  <a:srgbClr val="FF0000"/>
                </a:solidFill>
              </a:rPr>
              <a:t>anarchists</a:t>
            </a:r>
            <a:r>
              <a:rPr lang="en-US" b="0"/>
              <a:t> turned to violence.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81400" y="2971800"/>
            <a:ext cx="4876800" cy="2667000"/>
            <a:chOff x="2160" y="2016"/>
            <a:chExt cx="3264" cy="1440"/>
          </a:xfrm>
        </p:grpSpPr>
        <p:sp>
          <p:nvSpPr>
            <p:cNvPr id="14342" name="AutoShape 9"/>
            <p:cNvSpPr>
              <a:spLocks noChangeArrowheads="1"/>
            </p:cNvSpPr>
            <p:nvPr/>
          </p:nvSpPr>
          <p:spPr bwMode="auto">
            <a:xfrm rot="16200000" flipH="1">
              <a:off x="3024" y="1152"/>
              <a:ext cx="1440" cy="3168"/>
            </a:xfrm>
            <a:prstGeom prst="upArrowCallout">
              <a:avLst>
                <a:gd name="adj1" fmla="val 22787"/>
                <a:gd name="adj2" fmla="val 18875"/>
                <a:gd name="adj3" fmla="val 16317"/>
                <a:gd name="adj4" fmla="val 8882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lIns="365760" anchor="ctr"/>
            <a:lstStyle/>
            <a:p>
              <a:endParaRPr lang="en-US"/>
            </a:p>
          </p:txBody>
        </p:sp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2568" y="2080"/>
              <a:ext cx="2856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0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/>
                <a:t>In response, </a:t>
              </a:r>
              <a:r>
                <a:rPr lang="en-US" b="0">
                  <a:solidFill>
                    <a:srgbClr val="0033CC"/>
                  </a:solidFill>
                </a:rPr>
                <a:t>the government extended suffrage to more men,</a:t>
              </a:r>
              <a:r>
                <a:rPr lang="en-US" b="0"/>
                <a:t> passed laws to improve social conditions, and set out to win an overseas empire in Africa.</a:t>
              </a:r>
            </a:p>
          </p:txBody>
        </p:sp>
      </p:grp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219200" y="1447800"/>
            <a:ext cx="6705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Turmoil broke out in the late 1800s as the left struggled against a conservative Italian government.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8489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AutoShape 4"/>
          <p:cNvSpPr>
            <a:spLocks noChangeArrowheads="1"/>
          </p:cNvSpPr>
          <p:nvPr/>
        </p:nvSpPr>
        <p:spPr bwMode="auto">
          <a:xfrm rot="10792560" flipH="1">
            <a:off x="833438" y="1746250"/>
            <a:ext cx="7467600" cy="1454150"/>
          </a:xfrm>
          <a:prstGeom prst="upArrowCallout">
            <a:avLst>
              <a:gd name="adj1" fmla="val 38943"/>
              <a:gd name="adj2" fmla="val 31240"/>
              <a:gd name="adj3" fmla="val 17079"/>
              <a:gd name="adj4" fmla="val 642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15363" name="Text Box 129"/>
          <p:cNvSpPr txBox="1">
            <a:spLocks noChangeArrowheads="1"/>
          </p:cNvSpPr>
          <p:nvPr/>
        </p:nvSpPr>
        <p:spPr bwMode="auto">
          <a:xfrm>
            <a:off x="838200" y="18288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Italy developed economically, particularly after 1900.</a:t>
            </a:r>
          </a:p>
        </p:txBody>
      </p:sp>
      <p:sp>
        <p:nvSpPr>
          <p:cNvPr id="203782" name="Text Box 130"/>
          <p:cNvSpPr txBox="1">
            <a:spLocks noChangeArrowheads="1"/>
          </p:cNvSpPr>
          <p:nvPr/>
        </p:nvSpPr>
        <p:spPr bwMode="auto">
          <a:xfrm>
            <a:off x="838200" y="3429000"/>
            <a:ext cx="7467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Industries developed in northern regions and people moved to cities.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Though </a:t>
            </a:r>
            <a:r>
              <a:rPr lang="en-US" b="0">
                <a:solidFill>
                  <a:srgbClr val="0033CC"/>
                </a:solidFill>
              </a:rPr>
              <a:t>a population explosion created tensions,</a:t>
            </a:r>
            <a:r>
              <a:rPr lang="en-US" b="0"/>
              <a:t> many people chose to </a:t>
            </a:r>
            <a:r>
              <a:rPr lang="en-US">
                <a:solidFill>
                  <a:srgbClr val="FF0000"/>
                </a:solidFill>
              </a:rPr>
              <a:t>emigrate,</a:t>
            </a:r>
            <a:r>
              <a:rPr lang="en-US" b="0"/>
              <a:t> which calmed things at home.</a:t>
            </a:r>
          </a:p>
        </p:txBody>
      </p:sp>
    </p:spTree>
    <p:extLst>
      <p:ext uri="{BB962C8B-B14F-4D97-AF65-F5344CB8AC3E}">
        <p14:creationId xmlns:p14="http://schemas.microsoft.com/office/powerpoint/2010/main" val="36666941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3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Chapter 10 Section 4 Objectives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18987" y="-39427"/>
            <a:ext cx="5545746" cy="67854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Describe how nationalism contributed to the </a:t>
            </a:r>
            <a:br>
              <a:rPr lang="en-US" sz="4000" dirty="0"/>
            </a:br>
            <a:r>
              <a:rPr lang="en-US" sz="4000" dirty="0"/>
              <a:t>decline of the Hapsburg empire.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List the main characteristics of the Dual Monarchy.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Understand how the growth of nationalism </a:t>
            </a:r>
            <a:br>
              <a:rPr lang="en-US" sz="4000" dirty="0"/>
            </a:br>
            <a:r>
              <a:rPr lang="en-US" sz="4000" dirty="0"/>
              <a:t>affected the Ottoman empire.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081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867400" y="1371600"/>
            <a:ext cx="28194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Europe was </a:t>
            </a:r>
            <a:br>
              <a:rPr lang="en-US" dirty="0"/>
            </a:br>
            <a:r>
              <a:rPr lang="en-US" dirty="0"/>
              <a:t>a patchwork </a:t>
            </a:r>
            <a:br>
              <a:rPr lang="en-US" dirty="0"/>
            </a:br>
            <a:r>
              <a:rPr lang="en-US" dirty="0"/>
              <a:t>of different nationalities between 1800 and 1914.</a:t>
            </a:r>
          </a:p>
          <a:p>
            <a:pPr eaLnBrk="1" hangingPunct="1">
              <a:spcBef>
                <a:spcPct val="50000"/>
              </a:spcBef>
            </a:pPr>
            <a:r>
              <a:rPr lang="en-US" b="0" dirty="0"/>
              <a:t>Nationalists pushed for self-rule, which brought about the decline of the Austrian and Ottoman empires.</a:t>
            </a:r>
          </a:p>
        </p:txBody>
      </p:sp>
      <p:pic>
        <p:nvPicPr>
          <p:cNvPr id="6147" name="Picture 4" descr="WH-Ch22_S4_Europ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5900"/>
            <a:ext cx="518160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698052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 rot="5400000" flipH="1">
            <a:off x="1371600" y="2286000"/>
            <a:ext cx="2667000" cy="3733800"/>
          </a:xfrm>
          <a:prstGeom prst="upArrowCallout">
            <a:avLst>
              <a:gd name="adj1" fmla="val 20833"/>
              <a:gd name="adj2" fmla="val 18875"/>
              <a:gd name="adj3" fmla="val 15173"/>
              <a:gd name="adj4" fmla="val 8367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927100" y="2908300"/>
            <a:ext cx="3263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They even tried </a:t>
            </a:r>
            <a:br>
              <a:rPr lang="en-US" b="0"/>
            </a:br>
            <a:r>
              <a:rPr lang="en-US" b="0"/>
              <a:t>to prevent </a:t>
            </a:r>
            <a:br>
              <a:rPr lang="en-US" b="0"/>
            </a:br>
            <a:r>
              <a:rPr lang="en-US" b="0"/>
              <a:t>industrialization, fearing that it </a:t>
            </a:r>
            <a:br>
              <a:rPr lang="en-US" b="0"/>
            </a:br>
            <a:r>
              <a:rPr lang="en-US" b="0"/>
              <a:t>would change the empire</a:t>
            </a:r>
            <a:r>
              <a:rPr lang="ja-JP" altLang="en-US" b="0"/>
              <a:t>’</a:t>
            </a:r>
            <a:r>
              <a:rPr lang="en-US" b="0"/>
              <a:t>s traditional way of life.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0" y="2819400"/>
            <a:ext cx="3733800" cy="2667000"/>
            <a:chOff x="2880" y="1776"/>
            <a:chExt cx="2352" cy="1680"/>
          </a:xfrm>
        </p:grpSpPr>
        <p:sp>
          <p:nvSpPr>
            <p:cNvPr id="7174" name="AutoShape 9"/>
            <p:cNvSpPr>
              <a:spLocks noChangeArrowheads="1"/>
            </p:cNvSpPr>
            <p:nvPr/>
          </p:nvSpPr>
          <p:spPr bwMode="auto">
            <a:xfrm rot="16200000" flipH="1">
              <a:off x="3216" y="1440"/>
              <a:ext cx="1680" cy="2352"/>
            </a:xfrm>
            <a:prstGeom prst="upArrowCallout">
              <a:avLst>
                <a:gd name="adj1" fmla="val 21120"/>
                <a:gd name="adj2" fmla="val 18875"/>
                <a:gd name="adj3" fmla="val 15530"/>
                <a:gd name="adj4" fmla="val 83380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Text Box 10"/>
            <p:cNvSpPr txBox="1">
              <a:spLocks noChangeArrowheads="1"/>
            </p:cNvSpPr>
            <p:nvPr/>
          </p:nvSpPr>
          <p:spPr bwMode="auto">
            <a:xfrm>
              <a:off x="3336" y="1832"/>
              <a:ext cx="1896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/>
                <a:t>Nevertheless, factories sprung </a:t>
              </a:r>
              <a:br>
                <a:rPr lang="en-US" b="0"/>
              </a:br>
              <a:r>
                <a:rPr lang="en-US" b="0"/>
                <a:t>up by the 1840s </a:t>
              </a:r>
              <a:br>
                <a:rPr lang="en-US" b="0"/>
              </a:br>
              <a:r>
                <a:rPr lang="en-US" b="0"/>
                <a:t>in Hapsburg lands </a:t>
              </a:r>
              <a:br>
                <a:rPr lang="en-US" b="0"/>
              </a:br>
              <a:r>
                <a:rPr lang="en-US" b="0"/>
                <a:t>and caused changes, including the growth of cities.</a:t>
              </a:r>
            </a:p>
          </p:txBody>
        </p:sp>
      </p:grp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838200" y="1422400"/>
            <a:ext cx="7467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During the early 1800s, the Hapsburg rulers of Austria tried to prevent change and ignored liberal demands.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43244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 rot="5400000" flipH="1">
            <a:off x="1562100" y="1028700"/>
            <a:ext cx="2286000" cy="3733800"/>
          </a:xfrm>
          <a:prstGeom prst="upArrowCallout">
            <a:avLst>
              <a:gd name="adj1" fmla="val 20843"/>
              <a:gd name="adj2" fmla="val 18875"/>
              <a:gd name="adj3" fmla="val 20855"/>
              <a:gd name="adj4" fmla="val 84014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1100"/>
          <p:cNvSpPr txBox="1">
            <a:spLocks noChangeArrowheads="1"/>
          </p:cNvSpPr>
          <p:nvPr/>
        </p:nvSpPr>
        <p:spPr bwMode="auto">
          <a:xfrm>
            <a:off x="4648200" y="1752600"/>
            <a:ext cx="39624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9100" indent="-4191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b="0"/>
              <a:t>He </a:t>
            </a:r>
            <a:r>
              <a:rPr lang="en-US" b="0">
                <a:solidFill>
                  <a:srgbClr val="0033CC"/>
                </a:solidFill>
              </a:rPr>
              <a:t>dissolved the Holy Roman Empire.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b="0"/>
              <a:t>He organized several German states into the </a:t>
            </a:r>
            <a:r>
              <a:rPr lang="en-US" b="0">
                <a:solidFill>
                  <a:srgbClr val="0033CC"/>
                </a:solidFill>
              </a:rPr>
              <a:t>Rhine Confederation.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b="0"/>
              <a:t>He </a:t>
            </a:r>
            <a:r>
              <a:rPr lang="en-US" b="0">
                <a:solidFill>
                  <a:srgbClr val="0033CC"/>
                </a:solidFill>
              </a:rPr>
              <a:t>made trade easier</a:t>
            </a:r>
            <a:r>
              <a:rPr lang="en-US" b="0"/>
              <a:t> in the region.</a:t>
            </a:r>
          </a:p>
        </p:txBody>
      </p:sp>
      <p:sp>
        <p:nvSpPr>
          <p:cNvPr id="8195" name="Text Box 1104"/>
          <p:cNvSpPr txBox="1">
            <a:spLocks noChangeArrowheads="1"/>
          </p:cNvSpPr>
          <p:nvPr/>
        </p:nvSpPr>
        <p:spPr bwMode="auto">
          <a:xfrm>
            <a:off x="914400" y="4922838"/>
            <a:ext cx="77724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As German-speaking people fought together to free themselves from French rule, they began to consider creating a united German state.</a:t>
            </a:r>
          </a:p>
        </p:txBody>
      </p:sp>
      <p:sp>
        <p:nvSpPr>
          <p:cNvPr id="7173" name="Text Box 1109"/>
          <p:cNvSpPr txBox="1">
            <a:spLocks noChangeArrowheads="1"/>
          </p:cNvSpPr>
          <p:nvPr/>
        </p:nvSpPr>
        <p:spPr bwMode="auto">
          <a:xfrm>
            <a:off x="939800" y="1841500"/>
            <a:ext cx="3200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Napoleon</a:t>
            </a:r>
            <a:r>
              <a:rPr lang="ja-JP" altLang="en-US" dirty="0"/>
              <a:t>’</a:t>
            </a:r>
            <a:r>
              <a:rPr lang="en-US" dirty="0"/>
              <a:t>s invasions into German-speaking states produced changes in these territories.</a:t>
            </a:r>
          </a:p>
        </p:txBody>
      </p:sp>
    </p:spTree>
    <p:extLst>
      <p:ext uri="{BB962C8B-B14F-4D97-AF65-F5344CB8AC3E}">
        <p14:creationId xmlns:p14="http://schemas.microsoft.com/office/powerpoint/2010/main" val="1193860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6613" y="4600575"/>
            <a:ext cx="7467600" cy="952500"/>
            <a:chOff x="838200" y="4953001"/>
            <a:chExt cx="7467600" cy="1009590"/>
          </a:xfrm>
        </p:grpSpPr>
        <p:sp>
          <p:nvSpPr>
            <p:cNvPr id="8201" name="Rectangle 8"/>
            <p:cNvSpPr>
              <a:spLocks noChangeArrowheads="1"/>
            </p:cNvSpPr>
            <p:nvPr/>
          </p:nvSpPr>
          <p:spPr bwMode="auto">
            <a:xfrm>
              <a:off x="838200" y="4953001"/>
              <a:ext cx="7467600" cy="1009590"/>
            </a:xfrm>
            <a:prstGeom prst="rect">
              <a:avLst/>
            </a:prstGeom>
            <a:gradFill rotWithShape="1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b="0"/>
            </a:p>
          </p:txBody>
        </p:sp>
        <p:sp>
          <p:nvSpPr>
            <p:cNvPr id="8202" name="Text Box 122"/>
            <p:cNvSpPr txBox="1">
              <a:spLocks noChangeArrowheads="1"/>
            </p:cNvSpPr>
            <p:nvPr/>
          </p:nvSpPr>
          <p:spPr bwMode="auto">
            <a:xfrm>
              <a:off x="990600" y="5077517"/>
              <a:ext cx="7162800" cy="807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b="0"/>
                <a:t>A nationalist revolt broke out in 1848, and the Hapsburg government crushed it.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6613" y="3352800"/>
            <a:ext cx="7467600" cy="1371600"/>
            <a:chOff x="838290" y="4269620"/>
            <a:chExt cx="7467584" cy="1142825"/>
          </a:xfrm>
        </p:grpSpPr>
        <p:sp>
          <p:nvSpPr>
            <p:cNvPr id="8199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287"/>
                <a:gd name="adj2" fmla="val 25805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 algn="ctr" eaLnBrk="0" hangingPunct="0"/>
              <a:endParaRPr lang="en-US" b="0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990690" y="4355596"/>
              <a:ext cx="7162784" cy="634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b="0"/>
                <a:t>Nationalists made demands of the Hapsburg rulers. They wanted self-government.</a:t>
              </a:r>
            </a:p>
          </p:txBody>
        </p:sp>
      </p:grpSp>
      <p:grpSp>
        <p:nvGrpSpPr>
          <p:cNvPr id="8196" name="Group 10"/>
          <p:cNvGrpSpPr>
            <a:grpSpLocks/>
          </p:cNvGrpSpPr>
          <p:nvPr/>
        </p:nvGrpSpPr>
        <p:grpSpPr bwMode="auto">
          <a:xfrm>
            <a:off x="838200" y="1524000"/>
            <a:ext cx="7467600" cy="1981200"/>
            <a:chOff x="838290" y="4269620"/>
            <a:chExt cx="7467584" cy="1142825"/>
          </a:xfrm>
        </p:grpSpPr>
        <p:sp>
          <p:nvSpPr>
            <p:cNvPr id="8197" name="AutoShape 13"/>
            <p:cNvSpPr>
              <a:spLocks noChangeArrowheads="1"/>
            </p:cNvSpPr>
            <p:nvPr/>
          </p:nvSpPr>
          <p:spPr bwMode="auto">
            <a:xfrm rot="10792560" flipH="1">
              <a:off x="838290" y="4269620"/>
              <a:ext cx="7467584" cy="1142825"/>
            </a:xfrm>
            <a:prstGeom prst="upArrowCallout">
              <a:avLst>
                <a:gd name="adj1" fmla="val 27287"/>
                <a:gd name="adj2" fmla="val 25805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C9C9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 algn="ctr" eaLnBrk="0" hangingPunct="0"/>
              <a:endParaRPr lang="en-US" b="0"/>
            </a:p>
          </p:txBody>
        </p:sp>
        <p:sp>
          <p:nvSpPr>
            <p:cNvPr id="8198" name="Text Box 8"/>
            <p:cNvSpPr txBox="1">
              <a:spLocks noChangeArrowheads="1"/>
            </p:cNvSpPr>
            <p:nvPr/>
          </p:nvSpPr>
          <p:spPr bwMode="auto">
            <a:xfrm>
              <a:off x="990690" y="4355698"/>
              <a:ext cx="7162784" cy="6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b="0" dirty="0"/>
                <a:t>Austria was an empire of very diverse people with rival goals. Nationalist feelings grew during the mid-1800s.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6834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7"/>
          <p:cNvSpPr>
            <a:spLocks noChangeArrowheads="1"/>
          </p:cNvSpPr>
          <p:nvPr/>
        </p:nvSpPr>
        <p:spPr bwMode="auto">
          <a:xfrm rot="5400000" flipH="1">
            <a:off x="1085850" y="1768475"/>
            <a:ext cx="2708275" cy="3660775"/>
          </a:xfrm>
          <a:prstGeom prst="upArrowCallout">
            <a:avLst>
              <a:gd name="adj1" fmla="val 21157"/>
              <a:gd name="adj2" fmla="val 19278"/>
              <a:gd name="adj3" fmla="val 12078"/>
              <a:gd name="adj4" fmla="val 7830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81000" y="1422400"/>
            <a:ext cx="8686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The Hungarians wanted the right to rule themselves.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51388" y="2260600"/>
            <a:ext cx="342900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The new emperor </a:t>
            </a:r>
            <a:r>
              <a:rPr lang="en-US" b="0">
                <a:solidFill>
                  <a:srgbClr val="0033CC"/>
                </a:solidFill>
              </a:rPr>
              <a:t>made some reforms including the formation of a legislature.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This did not satisfy the Hungarians, however, because the body was led by German-speaking Austrians.</a:t>
            </a:r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62000" y="2363788"/>
            <a:ext cx="27432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During the 1848 uprising, 18-year-old </a:t>
            </a:r>
            <a:r>
              <a:rPr lang="en-US">
                <a:solidFill>
                  <a:srgbClr val="FF0000"/>
                </a:solidFill>
              </a:rPr>
              <a:t>Francis Joseph</a:t>
            </a:r>
            <a:r>
              <a:rPr lang="en-US" b="0"/>
              <a:t> inherited the Hapsburg throne. He would rule until 1916.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4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auto">
          <a:xfrm rot="5400000" flipH="1">
            <a:off x="1401762" y="1189038"/>
            <a:ext cx="2682875" cy="3810000"/>
          </a:xfrm>
          <a:prstGeom prst="upArrowCallout">
            <a:avLst>
              <a:gd name="adj1" fmla="val 20843"/>
              <a:gd name="adj2" fmla="val 18875"/>
              <a:gd name="adj3" fmla="val 21157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76800" y="1638300"/>
            <a:ext cx="350520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A moderate Hungarian leader named </a:t>
            </a:r>
            <a:r>
              <a:rPr lang="en-US">
                <a:solidFill>
                  <a:srgbClr val="FF0000"/>
                </a:solidFill>
              </a:rPr>
              <a:t>Ferenc Deák</a:t>
            </a:r>
            <a:r>
              <a:rPr lang="en-US" b="0"/>
              <a:t> helped to work out a solution.</a:t>
            </a:r>
            <a:endParaRPr lang="en-US" b="0">
              <a:solidFill>
                <a:srgbClr val="0033CC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The</a:t>
            </a:r>
            <a:r>
              <a:rPr lang="en-US" b="0"/>
              <a:t> </a:t>
            </a:r>
            <a:r>
              <a:rPr lang="en-US">
                <a:solidFill>
                  <a:srgbClr val="FF0000"/>
                </a:solidFill>
              </a:rPr>
              <a:t>Dual Monarchy</a:t>
            </a:r>
            <a:r>
              <a:rPr lang="en-US" b="0"/>
              <a:t> </a:t>
            </a:r>
            <a:br>
              <a:rPr lang="en-US" b="0"/>
            </a:br>
            <a:r>
              <a:rPr lang="en-US" b="0">
                <a:solidFill>
                  <a:srgbClr val="0033CC"/>
                </a:solidFill>
              </a:rPr>
              <a:t>of Austria-Hungary was formed in 1867.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939800" y="1854200"/>
            <a:ext cx="3022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After Austria</a:t>
            </a:r>
            <a:r>
              <a:rPr lang="ja-JP" altLang="en-US" dirty="0"/>
              <a:t>’</a:t>
            </a:r>
            <a:r>
              <a:rPr lang="en-US" dirty="0"/>
              <a:t>s defeat in its war with Prussia, Hungarians pressured the Hapsburgs for </a:t>
            </a:r>
            <a:br>
              <a:rPr lang="en-US" dirty="0"/>
            </a:br>
            <a:r>
              <a:rPr lang="en-US" dirty="0"/>
              <a:t>a compromise.</a:t>
            </a:r>
          </a:p>
        </p:txBody>
      </p:sp>
    </p:spTree>
    <p:extLst>
      <p:ext uri="{BB962C8B-B14F-4D97-AF65-F5344CB8AC3E}">
        <p14:creationId xmlns:p14="http://schemas.microsoft.com/office/powerpoint/2010/main" val="1692288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838200" y="2514600"/>
            <a:ext cx="7467600" cy="297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2068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10918"/>
              </p:ext>
            </p:extLst>
          </p:nvPr>
        </p:nvGraphicFramePr>
        <p:xfrm>
          <a:off x="838200" y="1752600"/>
          <a:ext cx="7467600" cy="53340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The Dual Monarchy of Austria-Hungary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89" name="Group 25"/>
          <p:cNvGraphicFramePr>
            <a:graphicFrameLocks noGrp="1"/>
          </p:cNvGraphicFramePr>
          <p:nvPr/>
        </p:nvGraphicFramePr>
        <p:xfrm>
          <a:off x="990600" y="2590800"/>
          <a:ext cx="7216775" cy="2819400"/>
        </p:xfrm>
        <a:graphic>
          <a:graphicData uri="http://schemas.openxmlformats.org/drawingml/2006/table">
            <a:tbl>
              <a:tblPr/>
              <a:tblGrid>
                <a:gridCol w="2971800"/>
                <a:gridCol w="42449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838200" y="2590800"/>
            <a:ext cx="3695700" cy="2057400"/>
            <a:chOff x="528" y="1632"/>
            <a:chExt cx="2328" cy="1296"/>
          </a:xfrm>
        </p:grpSpPr>
        <p:sp>
          <p:nvSpPr>
            <p:cNvPr id="11280" name="Text Box 14"/>
            <p:cNvSpPr txBox="1">
              <a:spLocks noChangeArrowheads="1"/>
            </p:cNvSpPr>
            <p:nvPr/>
          </p:nvSpPr>
          <p:spPr bwMode="auto">
            <a:xfrm>
              <a:off x="528" y="1632"/>
              <a:ext cx="19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2000">
                  <a:solidFill>
                    <a:srgbClr val="333399"/>
                  </a:solidFill>
                </a:rPr>
                <a:t>Separate</a:t>
              </a:r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600" y="1984"/>
              <a:ext cx="2256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SzPct val="80000"/>
                <a:buFontTx/>
                <a:buChar char="•"/>
              </a:pPr>
              <a:r>
                <a:rPr lang="en-US" b="0"/>
                <a:t>Each had </a:t>
              </a:r>
              <a:r>
                <a:rPr lang="en-US" b="0">
                  <a:solidFill>
                    <a:srgbClr val="0033CC"/>
                  </a:solidFill>
                </a:rPr>
                <a:t>its own constitution.</a:t>
              </a:r>
            </a:p>
            <a:p>
              <a:pPr>
                <a:spcBef>
                  <a:spcPct val="20000"/>
                </a:spcBef>
                <a:buSzPct val="80000"/>
                <a:buFontTx/>
                <a:buChar char="•"/>
              </a:pPr>
              <a:r>
                <a:rPr lang="en-US" b="0"/>
                <a:t>Each had its own parliament. 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962400" y="2590800"/>
            <a:ext cx="4343400" cy="2727325"/>
            <a:chOff x="2496" y="1632"/>
            <a:chExt cx="2736" cy="1718"/>
          </a:xfrm>
        </p:grpSpPr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2496" y="1632"/>
              <a:ext cx="27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2000">
                  <a:solidFill>
                    <a:srgbClr val="333399"/>
                  </a:solidFill>
                </a:rPr>
                <a:t>Shared</a:t>
              </a:r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2568" y="1984"/>
              <a:ext cx="2640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>
                <a:spcBef>
                  <a:spcPct val="20000"/>
                </a:spcBef>
                <a:buSzPct val="80000"/>
                <a:buFontTx/>
                <a:buChar char="•"/>
              </a:pPr>
              <a:r>
                <a:rPr lang="en-US" b="0">
                  <a:solidFill>
                    <a:srgbClr val="0033CC"/>
                  </a:solidFill>
                </a:rPr>
                <a:t>Francis Joseph ruled both,</a:t>
              </a:r>
              <a:r>
                <a:rPr lang="en-US" b="0"/>
                <a:t> as emperor of Austria and king of Hungary. </a:t>
              </a:r>
            </a:p>
            <a:p>
              <a:pPr>
                <a:spcBef>
                  <a:spcPct val="20000"/>
                </a:spcBef>
                <a:buSzPct val="80000"/>
                <a:buFontTx/>
                <a:buChar char="•"/>
              </a:pPr>
              <a:r>
                <a:rPr lang="en-US" b="0">
                  <a:solidFill>
                    <a:srgbClr val="0033CC"/>
                  </a:solidFill>
                </a:rPr>
                <a:t>They shared ministries</a:t>
              </a:r>
              <a:r>
                <a:rPr lang="en-US" b="0"/>
                <a:t> </a:t>
              </a:r>
              <a:br>
                <a:rPr lang="en-US" b="0"/>
              </a:br>
              <a:r>
                <a:rPr lang="en-US" b="0"/>
                <a:t>of finance, defense, and foreign affairs.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60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 rot="5400000" flipH="1">
            <a:off x="1714500" y="876300"/>
            <a:ext cx="2286000" cy="4038600"/>
          </a:xfrm>
          <a:prstGeom prst="upArrowCallout">
            <a:avLst>
              <a:gd name="adj1" fmla="val 20843"/>
              <a:gd name="adj2" fmla="val 18875"/>
              <a:gd name="adj3" fmla="val 26320"/>
              <a:gd name="adj4" fmla="val 7905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939800" y="1854200"/>
            <a:ext cx="3098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Despite the compromise, nationalist unrest continued to increase in the empire.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38200" y="50292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Unrest among nationalists paralyzed governments in the early 1900s.</a:t>
            </a:r>
          </a:p>
        </p:txBody>
      </p:sp>
      <p:sp>
        <p:nvSpPr>
          <p:cNvPr id="12292" name="Text Box 19"/>
          <p:cNvSpPr txBox="1">
            <a:spLocks noChangeArrowheads="1"/>
          </p:cNvSpPr>
          <p:nvPr/>
        </p:nvSpPr>
        <p:spPr bwMode="auto">
          <a:xfrm>
            <a:off x="4876800" y="1625600"/>
            <a:ext cx="3657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Hungarians were happy, but others were not. </a:t>
            </a:r>
          </a:p>
          <a:p>
            <a:pPr eaLnBrk="1" hangingPunct="1">
              <a:spcBef>
                <a:spcPct val="50000"/>
              </a:spcBef>
            </a:pPr>
            <a:r>
              <a:rPr lang="en-US" b="0"/>
              <a:t>Slavic people still lacked a voice in government. Nationalist leaders called on them to unite.</a:t>
            </a:r>
            <a:endParaRPr lang="en-US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5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4572000" y="1638300"/>
            <a:ext cx="3657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b="0"/>
              <a:t>The Ottomans ruled a multinational empire that stretched from Eastern Europe to North Africa and the Middle East.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b="0"/>
              <a:t>Many revolts broke out against the Ottomans in the 1800s as </a:t>
            </a:r>
            <a:r>
              <a:rPr lang="en-US" b="0">
                <a:solidFill>
                  <a:srgbClr val="0033CC"/>
                </a:solidFill>
              </a:rPr>
              <a:t>nationalist groups sought self-rule.</a:t>
            </a:r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 rot="5400000" flipH="1">
            <a:off x="1638300" y="1409700"/>
            <a:ext cx="2438400" cy="3124200"/>
          </a:xfrm>
          <a:prstGeom prst="upArrowCallout">
            <a:avLst>
              <a:gd name="adj1" fmla="val 20843"/>
              <a:gd name="adj2" fmla="val 18875"/>
              <a:gd name="adj3" fmla="val 16360"/>
              <a:gd name="adj4" fmla="val 7937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371600" y="1905000"/>
            <a:ext cx="2514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The Ottoman empire faced the same problem as the Austrian empire.</a:t>
            </a:r>
          </a:p>
        </p:txBody>
      </p:sp>
    </p:spTree>
    <p:extLst>
      <p:ext uri="{BB962C8B-B14F-4D97-AF65-F5344CB8AC3E}">
        <p14:creationId xmlns:p14="http://schemas.microsoft.com/office/powerpoint/2010/main" val="3806452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Some states gained independence from </a:t>
            </a:r>
            <a:br>
              <a:rPr lang="en-US" dirty="0"/>
            </a:br>
            <a:r>
              <a:rPr lang="en-US" dirty="0"/>
              <a:t>the Ottomans by 1878.</a:t>
            </a:r>
          </a:p>
        </p:txBody>
      </p:sp>
      <p:pic>
        <p:nvPicPr>
          <p:cNvPr id="14339" name="Picture 4" descr="WH-Ch22_S4_IndependentStat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35305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823656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6"/>
          <p:cNvSpPr>
            <a:spLocks noChangeArrowheads="1"/>
          </p:cNvSpPr>
          <p:nvPr/>
        </p:nvSpPr>
        <p:spPr bwMode="auto">
          <a:xfrm rot="5400000" flipH="1">
            <a:off x="1462088" y="1925638"/>
            <a:ext cx="2286000" cy="3505200"/>
          </a:xfrm>
          <a:prstGeom prst="upArrowCallout">
            <a:avLst>
              <a:gd name="adj1" fmla="val 20843"/>
              <a:gd name="adj2" fmla="val 18875"/>
              <a:gd name="adj3" fmla="val 22844"/>
              <a:gd name="adj4" fmla="val 765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38200" y="1422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The Ottoman empire faced challenges from other European powers in the mid-1800s.</a:t>
            </a:r>
            <a:endParaRPr lang="en-US" b="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914400" y="2805113"/>
            <a:ext cx="28702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European powers viewed the Ottoman empire as the </a:t>
            </a:r>
            <a:r>
              <a:rPr lang="ja-JP" altLang="en-US" b="0"/>
              <a:t>“</a:t>
            </a:r>
            <a:r>
              <a:rPr lang="en-US" b="0"/>
              <a:t>sick man of Europe.</a:t>
            </a:r>
            <a:r>
              <a:rPr lang="ja-JP" altLang="en-US" b="0"/>
              <a:t>”</a:t>
            </a:r>
            <a:endParaRPr lang="en-US" b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57688" y="2535238"/>
            <a:ext cx="392271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Russia pushed south toward Istanbul and the Black Sea.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Austria-Hungary took control of Bosnia and Herzegovina.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Britain and France eyed Ottoman lands in the Middle East and North Africa.</a:t>
            </a:r>
          </a:p>
        </p:txBody>
      </p:sp>
    </p:spTree>
    <p:extLst>
      <p:ext uri="{BB962C8B-B14F-4D97-AF65-F5344CB8AC3E}">
        <p14:creationId xmlns:p14="http://schemas.microsoft.com/office/powerpoint/2010/main" val="3941517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17500" y="1447800"/>
            <a:ext cx="8369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Rivalries contributed to conflicts in the Balkans.</a:t>
            </a:r>
            <a:endParaRPr lang="en-US" b="0" dirty="0"/>
          </a:p>
          <a:p>
            <a:pPr algn="ctr" eaLnBrk="1" hangingPunct="1"/>
            <a:endParaRPr lang="en-US" dirty="0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502150" y="2362200"/>
            <a:ext cx="39560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0"/>
              <a:t>Russia fought several wars against the Ottomans. Other powers also took sides.</a:t>
            </a:r>
          </a:p>
          <a:p>
            <a:pPr eaLnBrk="1" hangingPunct="1">
              <a:buFont typeface="Arial" charset="0"/>
              <a:buChar char="•"/>
            </a:pPr>
            <a:endParaRPr lang="en-US" b="0"/>
          </a:p>
          <a:p>
            <a:pPr eaLnBrk="1" hangingPunct="1">
              <a:buFont typeface="Arial" charset="0"/>
              <a:buChar char="•"/>
            </a:pPr>
            <a:r>
              <a:rPr lang="en-US" b="0"/>
              <a:t>Subject people revolted and then fought among themselves.</a:t>
            </a:r>
          </a:p>
          <a:p>
            <a:pPr eaLnBrk="1" hangingPunct="1">
              <a:buFont typeface="Arial" charset="0"/>
              <a:buChar char="•"/>
            </a:pPr>
            <a:endParaRPr lang="en-US" b="0"/>
          </a:p>
          <a:p>
            <a:pPr eaLnBrk="1" hangingPunct="1">
              <a:buFont typeface="Arial" charset="0"/>
              <a:buChar char="•"/>
            </a:pPr>
            <a:r>
              <a:rPr lang="en-US" b="0"/>
              <a:t>This </a:t>
            </a:r>
            <a:r>
              <a:rPr lang="ja-JP" altLang="en-US" b="0"/>
              <a:t>“</a:t>
            </a:r>
            <a:r>
              <a:rPr lang="en-US" b="0"/>
              <a:t>Balkan powder keg</a:t>
            </a:r>
            <a:r>
              <a:rPr lang="ja-JP" altLang="en-US" b="0"/>
              <a:t>”</a:t>
            </a:r>
            <a:r>
              <a:rPr lang="en-US" b="0"/>
              <a:t> would explode into World War I.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28675" y="5257800"/>
            <a:ext cx="3895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/>
              <a:t>Ottoman soldiers in the Balkans</a:t>
            </a:r>
          </a:p>
        </p:txBody>
      </p:sp>
      <p:pic>
        <p:nvPicPr>
          <p:cNvPr id="16392" name="Picture 8" descr="90002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55863"/>
            <a:ext cx="36576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60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Chapter 10 Section 5 Objectives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18987" y="-39427"/>
            <a:ext cx="5545746" cy="67854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3600" dirty="0"/>
              <a:t>Describe how nationalism contributed to the </a:t>
            </a:r>
            <a:br>
              <a:rPr lang="en-US" sz="3600" dirty="0"/>
            </a:br>
            <a:r>
              <a:rPr lang="en-US" sz="3600" dirty="0"/>
              <a:t>decline of the Hapsburg empire.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3600" dirty="0"/>
              <a:t>List the main characteristics of the Dual Monarchy.</a:t>
            </a:r>
          </a:p>
          <a:p>
            <a:pPr>
              <a:lnSpc>
                <a:spcPct val="110000"/>
              </a:lnSpc>
              <a:spcAft>
                <a:spcPct val="60000"/>
              </a:spcAft>
              <a:buSzPct val="80000"/>
              <a:buFontTx/>
              <a:buChar char="•"/>
            </a:pPr>
            <a:r>
              <a:rPr lang="en-US" sz="3600" dirty="0"/>
              <a:t>Understand how the growth of nationalism </a:t>
            </a:r>
            <a:br>
              <a:rPr lang="en-US" sz="3600" dirty="0"/>
            </a:br>
            <a:r>
              <a:rPr lang="en-US" sz="3600" dirty="0"/>
              <a:t>affected the Ottoman empire.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362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6"/>
          <p:cNvSpPr txBox="1">
            <a:spLocks noChangeArrowheads="1"/>
          </p:cNvSpPr>
          <p:nvPr/>
        </p:nvSpPr>
        <p:spPr bwMode="auto">
          <a:xfrm>
            <a:off x="838200" y="1322388"/>
            <a:ext cx="746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Creating a unified  German state was difficult.</a:t>
            </a:r>
            <a:endParaRPr lang="en-US" b="0" dirty="0"/>
          </a:p>
        </p:txBody>
      </p:sp>
      <p:sp>
        <p:nvSpPr>
          <p:cNvPr id="8195" name="Text Box 43"/>
          <p:cNvSpPr txBox="1">
            <a:spLocks noChangeArrowheads="1"/>
          </p:cNvSpPr>
          <p:nvPr/>
        </p:nvSpPr>
        <p:spPr bwMode="auto">
          <a:xfrm>
            <a:off x="792163" y="2057400"/>
            <a:ext cx="74676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Unification would require </a:t>
            </a:r>
            <a:r>
              <a:rPr lang="en-US" b="0">
                <a:solidFill>
                  <a:srgbClr val="0033CC"/>
                </a:solidFill>
              </a:rPr>
              <a:t>dissolving the small governments</a:t>
            </a:r>
            <a:r>
              <a:rPr lang="en-US" b="0"/>
              <a:t> of each German state. Instead, </a:t>
            </a:r>
            <a:r>
              <a:rPr lang="en-US" b="0">
                <a:solidFill>
                  <a:srgbClr val="0033CC"/>
                </a:solidFill>
              </a:rPr>
              <a:t>the Congress of Vienna created a weak alliance</a:t>
            </a:r>
            <a:r>
              <a:rPr lang="en-US" b="0"/>
              <a:t> called the German Confederation, headed by Austria.</a:t>
            </a:r>
            <a:endParaRPr lang="en-US" b="0">
              <a:solidFill>
                <a:srgbClr val="0033CC"/>
              </a:solidFill>
            </a:endParaRP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Prussia created an economic union in the 1830s called the </a:t>
            </a:r>
            <a:r>
              <a:rPr lang="en-US" b="0" i="1"/>
              <a:t>Zollverein,</a:t>
            </a:r>
            <a:r>
              <a:rPr lang="en-US" b="0"/>
              <a:t> but </a:t>
            </a:r>
            <a:r>
              <a:rPr lang="en-US" b="0">
                <a:solidFill>
                  <a:srgbClr val="0033CC"/>
                </a:solidFill>
              </a:rPr>
              <a:t>Germany remained fragmented politically. 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In 1848, German liberals offered a throne to Prussian ruler Frederick William IV, but he rejected a crown offered by the common people.</a:t>
            </a:r>
          </a:p>
        </p:txBody>
      </p:sp>
    </p:spTree>
    <p:extLst>
      <p:ext uri="{BB962C8B-B14F-4D97-AF65-F5344CB8AC3E}">
        <p14:creationId xmlns:p14="http://schemas.microsoft.com/office/powerpoint/2010/main" val="270323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AutoShape 4"/>
          <p:cNvSpPr>
            <a:spLocks noChangeArrowheads="1"/>
          </p:cNvSpPr>
          <p:nvPr/>
        </p:nvSpPr>
        <p:spPr bwMode="auto">
          <a:xfrm rot="10792560" flipH="1">
            <a:off x="835025" y="1743075"/>
            <a:ext cx="7467600" cy="1533525"/>
          </a:xfrm>
          <a:prstGeom prst="upArrowCallout">
            <a:avLst>
              <a:gd name="adj1" fmla="val 24556"/>
              <a:gd name="adj2" fmla="val 22108"/>
              <a:gd name="adj3" fmla="val 21972"/>
              <a:gd name="adj4" fmla="val 6536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171" name="Text Box 129"/>
          <p:cNvSpPr txBox="1">
            <a:spLocks noChangeArrowheads="1"/>
          </p:cNvSpPr>
          <p:nvPr/>
        </p:nvSpPr>
        <p:spPr bwMode="auto">
          <a:xfrm>
            <a:off x="1143000" y="18288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Russia was a major world power by 1815, but it was also economically undeveloped.</a:t>
            </a:r>
          </a:p>
        </p:txBody>
      </p:sp>
      <p:sp>
        <p:nvSpPr>
          <p:cNvPr id="192518" name="Text Box 130"/>
          <p:cNvSpPr txBox="1">
            <a:spLocks noChangeArrowheads="1"/>
          </p:cNvSpPr>
          <p:nvPr/>
        </p:nvSpPr>
        <p:spPr bwMode="auto">
          <a:xfrm>
            <a:off x="838200" y="3313113"/>
            <a:ext cx="746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Russia was a </a:t>
            </a:r>
            <a:r>
              <a:rPr lang="en-US">
                <a:solidFill>
                  <a:srgbClr val="FF0000"/>
                </a:solidFill>
              </a:rPr>
              <a:t>colossus</a:t>
            </a:r>
            <a:r>
              <a:rPr lang="en-US" b="0"/>
              <a:t>—the largest and most populous nation in Europe—and had abundant natural resources. 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However, it had a very </a:t>
            </a:r>
            <a:r>
              <a:rPr lang="en-US" b="0">
                <a:solidFill>
                  <a:srgbClr val="0033CC"/>
                </a:solidFill>
              </a:rPr>
              <a:t>autocratic government.</a:t>
            </a:r>
            <a:endParaRPr lang="en-US" b="0"/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Russian </a:t>
            </a:r>
            <a:r>
              <a:rPr lang="en-US" b="0">
                <a:solidFill>
                  <a:srgbClr val="0033CC"/>
                </a:solidFill>
              </a:rPr>
              <a:t>rulers resisted reforms</a:t>
            </a:r>
            <a:r>
              <a:rPr lang="en-US" b="0"/>
              <a:t> that would lead to modernization, fearing they would be a threat to absolute rule.</a:t>
            </a:r>
          </a:p>
        </p:txBody>
      </p:sp>
    </p:spTree>
    <p:extLst>
      <p:ext uri="{BB962C8B-B14F-4D97-AF65-F5344CB8AC3E}">
        <p14:creationId xmlns:p14="http://schemas.microsoft.com/office/powerpoint/2010/main" val="1858173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/>
          <p:cNvSpPr>
            <a:spLocks noChangeArrowheads="1"/>
          </p:cNvSpPr>
          <p:nvPr/>
        </p:nvSpPr>
        <p:spPr bwMode="auto">
          <a:xfrm rot="5400000" flipH="1">
            <a:off x="1219200" y="1295400"/>
            <a:ext cx="2667000" cy="3581400"/>
          </a:xfrm>
          <a:prstGeom prst="upArrowCallout">
            <a:avLst>
              <a:gd name="adj1" fmla="val 20843"/>
              <a:gd name="adj2" fmla="val 18875"/>
              <a:gd name="adj3" fmla="val 17146"/>
              <a:gd name="adj4" fmla="val 8027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8195" name="Text Box 1109"/>
          <p:cNvSpPr txBox="1">
            <a:spLocks noChangeArrowheads="1"/>
          </p:cNvSpPr>
          <p:nvPr/>
        </p:nvSpPr>
        <p:spPr bwMode="auto">
          <a:xfrm>
            <a:off x="927100" y="1854200"/>
            <a:ext cx="25019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One obstacle to progress was Russia</a:t>
            </a:r>
            <a:r>
              <a:rPr lang="ja-JP" altLang="en-US" dirty="0"/>
              <a:t>’</a:t>
            </a:r>
            <a:r>
              <a:rPr lang="en-US" dirty="0"/>
              <a:t>s very rigid social structure.</a:t>
            </a:r>
          </a:p>
        </p:txBody>
      </p:sp>
      <p:sp>
        <p:nvSpPr>
          <p:cNvPr id="9220" name="Text Box 1112"/>
          <p:cNvSpPr txBox="1">
            <a:spLocks noChangeArrowheads="1"/>
          </p:cNvSpPr>
          <p:nvPr/>
        </p:nvSpPr>
        <p:spPr bwMode="auto">
          <a:xfrm>
            <a:off x="4419600" y="1676400"/>
            <a:ext cx="4191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b="0"/>
              <a:t>Landowning nobles at the top </a:t>
            </a:r>
            <a:r>
              <a:rPr lang="en-US" b="0">
                <a:solidFill>
                  <a:srgbClr val="0033CC"/>
                </a:solidFill>
              </a:rPr>
              <a:t>resisted change and reforms.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b="0"/>
              <a:t>The middle class was weak and small.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b="0">
                <a:solidFill>
                  <a:srgbClr val="0033CC"/>
                </a:solidFill>
              </a:rPr>
              <a:t>Most people were serfs</a:t>
            </a:r>
            <a:r>
              <a:rPr lang="en-US" b="0"/>
              <a:t>, bound to the land.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b="0"/>
              <a:t>Many Russians knew serfdom was inefficient, but landowners had no interest in developing industry.</a:t>
            </a:r>
          </a:p>
        </p:txBody>
      </p:sp>
    </p:spTree>
    <p:extLst>
      <p:ext uri="{BB962C8B-B14F-4D97-AF65-F5344CB8AC3E}">
        <p14:creationId xmlns:p14="http://schemas.microsoft.com/office/powerpoint/2010/main" val="965648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5613" y="4432300"/>
            <a:ext cx="8232775" cy="977900"/>
            <a:chOff x="287" y="2952"/>
            <a:chExt cx="5186" cy="816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287" y="2952"/>
              <a:ext cx="5185" cy="816"/>
            </a:xfrm>
            <a:prstGeom prst="rect">
              <a:avLst/>
            </a:prstGeom>
            <a:gradFill rotWithShape="1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b="0">
                <a:cs typeface="ＭＳ Ｐゴシック" charset="0"/>
              </a:endParaRPr>
            </a:p>
          </p:txBody>
        </p:sp>
        <p:sp>
          <p:nvSpPr>
            <p:cNvPr id="9225" name="Text Box 122"/>
            <p:cNvSpPr txBox="1">
              <a:spLocks noChangeArrowheads="1"/>
            </p:cNvSpPr>
            <p:nvPr/>
          </p:nvSpPr>
          <p:spPr bwMode="auto">
            <a:xfrm>
              <a:off x="288" y="3008"/>
              <a:ext cx="5185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0"/>
                <a:t>While the governments of other European nations changed, </a:t>
              </a:r>
              <a:r>
                <a:rPr lang="en-US" b="0">
                  <a:solidFill>
                    <a:srgbClr val="0033CC"/>
                  </a:solidFill>
                </a:rPr>
                <a:t>Russia remained an absolute monarchy.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4025" y="2781300"/>
            <a:ext cx="8234363" cy="1736725"/>
            <a:chOff x="526" y="1776"/>
            <a:chExt cx="4706" cy="1152"/>
          </a:xfrm>
        </p:grpSpPr>
        <p:sp>
          <p:nvSpPr>
            <p:cNvPr id="9222" name="AutoShape 13"/>
            <p:cNvSpPr>
              <a:spLocks noChangeArrowheads="1"/>
            </p:cNvSpPr>
            <p:nvPr/>
          </p:nvSpPr>
          <p:spPr bwMode="auto">
            <a:xfrm rot="10792560" flipH="1">
              <a:off x="526" y="1776"/>
              <a:ext cx="4704" cy="1152"/>
            </a:xfrm>
            <a:prstGeom prst="upArrowCallout">
              <a:avLst>
                <a:gd name="adj1" fmla="val 16787"/>
                <a:gd name="adj2" fmla="val 16125"/>
                <a:gd name="adj3" fmla="val 14236"/>
                <a:gd name="adj4" fmla="val 7089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 algn="ctr" eaLnBrk="0" hangingPunct="0"/>
              <a:endParaRPr lang="en-US" b="0">
                <a:cs typeface="ＭＳ Ｐゴシック" charset="0"/>
              </a:endParaRPr>
            </a:p>
          </p:txBody>
        </p:sp>
        <p:sp>
          <p:nvSpPr>
            <p:cNvPr id="9223" name="Text Box 8"/>
            <p:cNvSpPr txBox="1">
              <a:spLocks noChangeArrowheads="1"/>
            </p:cNvSpPr>
            <p:nvPr/>
          </p:nvSpPr>
          <p:spPr bwMode="auto">
            <a:xfrm>
              <a:off x="528" y="1840"/>
              <a:ext cx="470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/>
                <a:t>Whenever the tsars made liberal reforms, they eventually canceled them to maintain the support of </a:t>
              </a:r>
              <a:br>
                <a:rPr lang="en-US" b="0"/>
              </a:br>
              <a:r>
                <a:rPr lang="en-US" b="0"/>
                <a:t>the nobles.</a:t>
              </a:r>
            </a:p>
          </p:txBody>
        </p:sp>
      </p:grpSp>
      <p:sp>
        <p:nvSpPr>
          <p:cNvPr id="9220" name="AutoShape 13"/>
          <p:cNvSpPr>
            <a:spLocks noChangeArrowheads="1"/>
          </p:cNvSpPr>
          <p:nvPr/>
        </p:nvSpPr>
        <p:spPr bwMode="auto">
          <a:xfrm rot="10792560" flipH="1">
            <a:off x="455613" y="1751013"/>
            <a:ext cx="8229600" cy="1143000"/>
          </a:xfrm>
          <a:prstGeom prst="upArrowCallout">
            <a:avLst>
              <a:gd name="adj1" fmla="val 30067"/>
              <a:gd name="adj2" fmla="val 28433"/>
              <a:gd name="adj3" fmla="val 21440"/>
              <a:gd name="adj4" fmla="val 54407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b="0">
              <a:cs typeface="ＭＳ Ｐゴシック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90600" y="1843088"/>
            <a:ext cx="7162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Tsars ruled Russia with absolute power.</a:t>
            </a:r>
          </a:p>
        </p:txBody>
      </p:sp>
    </p:spTree>
    <p:extLst>
      <p:ext uri="{BB962C8B-B14F-4D97-AF65-F5344CB8AC3E}">
        <p14:creationId xmlns:p14="http://schemas.microsoft.com/office/powerpoint/2010/main" val="2432271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/>
          <p:cNvSpPr>
            <a:spLocks noChangeArrowheads="1"/>
          </p:cNvSpPr>
          <p:nvPr/>
        </p:nvSpPr>
        <p:spPr bwMode="auto">
          <a:xfrm rot="5400000" flipH="1">
            <a:off x="2324100" y="2857500"/>
            <a:ext cx="1600200" cy="4572000"/>
          </a:xfrm>
          <a:prstGeom prst="upArrowCallout">
            <a:avLst>
              <a:gd name="adj1" fmla="val 20843"/>
              <a:gd name="adj2" fmla="val 18875"/>
              <a:gd name="adj3" fmla="val 26971"/>
              <a:gd name="adj4" fmla="val 84153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1031"/>
          <p:cNvSpPr txBox="1">
            <a:spLocks noChangeArrowheads="1"/>
          </p:cNvSpPr>
          <p:nvPr/>
        </p:nvSpPr>
        <p:spPr bwMode="auto">
          <a:xfrm>
            <a:off x="838200" y="2362200"/>
            <a:ext cx="7848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The war began when Russia tried to seize Ottoman lands, and ended in Russian defeat.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The war </a:t>
            </a:r>
            <a:r>
              <a:rPr lang="en-US" b="0">
                <a:solidFill>
                  <a:srgbClr val="0033CC"/>
                </a:solidFill>
              </a:rPr>
              <a:t>showed how backward Russia was.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>People demanded change.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 Box 1048"/>
          <p:cNvSpPr txBox="1">
            <a:spLocks noChangeArrowheads="1"/>
          </p:cNvSpPr>
          <p:nvPr/>
        </p:nvSpPr>
        <p:spPr bwMode="auto">
          <a:xfrm>
            <a:off x="5638800" y="4102100"/>
            <a:ext cx="3124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Though peasants remained poor, </a:t>
            </a:r>
            <a:r>
              <a:rPr lang="en-US" b="0">
                <a:solidFill>
                  <a:srgbClr val="0033CC"/>
                </a:solidFill>
              </a:rPr>
              <a:t>emancipation was </a:t>
            </a:r>
            <a:br>
              <a:rPr lang="en-US" b="0">
                <a:solidFill>
                  <a:srgbClr val="0033CC"/>
                </a:solidFill>
              </a:rPr>
            </a:br>
            <a:r>
              <a:rPr lang="en-US" b="0">
                <a:solidFill>
                  <a:srgbClr val="0033CC"/>
                </a:solidFill>
              </a:rPr>
              <a:t>a turning point that led to the drive for more reform.</a:t>
            </a:r>
          </a:p>
        </p:txBody>
      </p:sp>
      <p:sp>
        <p:nvSpPr>
          <p:cNvPr id="10245" name="Text Box 1050"/>
          <p:cNvSpPr txBox="1">
            <a:spLocks noChangeArrowheads="1"/>
          </p:cNvSpPr>
          <p:nvPr/>
        </p:nvSpPr>
        <p:spPr bwMode="auto">
          <a:xfrm>
            <a:off x="939800" y="4445000"/>
            <a:ext cx="3937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In response to pressure, Alexander agreed to the </a:t>
            </a:r>
            <a:r>
              <a:rPr lang="en-US">
                <a:solidFill>
                  <a:srgbClr val="FF0000"/>
                </a:solidFill>
              </a:rPr>
              <a:t>emancipation</a:t>
            </a:r>
            <a:r>
              <a:rPr lang="en-US" b="0"/>
              <a:t> of the serfs.</a:t>
            </a:r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10246" name="Text Box 1057"/>
          <p:cNvSpPr txBox="1">
            <a:spLocks noChangeArrowheads="1"/>
          </p:cNvSpPr>
          <p:nvPr/>
        </p:nvSpPr>
        <p:spPr bwMode="auto">
          <a:xfrm>
            <a:off x="838200" y="1422400"/>
            <a:ext cx="7620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Alexander II</a:t>
            </a:r>
            <a:r>
              <a:rPr lang="en-US" dirty="0"/>
              <a:t> inherited the throne during the </a:t>
            </a:r>
            <a:r>
              <a:rPr lang="en-US" dirty="0">
                <a:solidFill>
                  <a:srgbClr val="FF0000"/>
                </a:solidFill>
              </a:rPr>
              <a:t>Crimean War</a:t>
            </a:r>
            <a:r>
              <a:rPr lang="en-US" dirty="0"/>
              <a:t> in 1855.</a:t>
            </a:r>
          </a:p>
        </p:txBody>
      </p:sp>
    </p:spTree>
    <p:extLst>
      <p:ext uri="{BB962C8B-B14F-4D97-AF65-F5344CB8AC3E}">
        <p14:creationId xmlns:p14="http://schemas.microsoft.com/office/powerpoint/2010/main" val="2488999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524000" y="1752600"/>
            <a:ext cx="6172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The Reforms of Alexander II</a:t>
            </a:r>
            <a:endParaRPr lang="en-US" b="0" dirty="0"/>
          </a:p>
        </p:txBody>
      </p:sp>
      <p:sp>
        <p:nvSpPr>
          <p:cNvPr id="11267" name="Rectangle 25"/>
          <p:cNvSpPr>
            <a:spLocks noChangeArrowheads="1"/>
          </p:cNvSpPr>
          <p:nvPr/>
        </p:nvSpPr>
        <p:spPr bwMode="auto">
          <a:xfrm>
            <a:off x="838200" y="2590800"/>
            <a:ext cx="7467600" cy="2514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307" name="Group 19"/>
          <p:cNvGraphicFramePr>
            <a:graphicFrameLocks noGrp="1"/>
          </p:cNvGraphicFramePr>
          <p:nvPr/>
        </p:nvGraphicFramePr>
        <p:xfrm>
          <a:off x="914400" y="2590800"/>
          <a:ext cx="7315200" cy="2438400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Emancipation of the serfs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Establishment of local government in the form of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zemstvos,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or elected assemblies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Legal reforms such as trial by jury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Reduction in military 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8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5613" y="4648200"/>
            <a:ext cx="8232775" cy="1295400"/>
            <a:chOff x="287" y="2952"/>
            <a:chExt cx="5186" cy="816"/>
          </a:xfrm>
        </p:grpSpPr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287" y="2952"/>
              <a:ext cx="5185" cy="816"/>
            </a:xfrm>
            <a:prstGeom prst="rect">
              <a:avLst/>
            </a:prstGeom>
            <a:gradFill rotWithShape="1">
              <a:gsLst>
                <a:gs pos="0">
                  <a:srgbClr val="FED273"/>
                </a:gs>
                <a:gs pos="100000">
                  <a:schemeClr val="bg1"/>
                </a:gs>
              </a:gsLst>
              <a:lin ang="540000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340" dir="2700000" algn="ctr" rotWithShape="0">
                <a:srgbClr val="B3C793">
                  <a:alpha val="45999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b="0">
                <a:cs typeface="ＭＳ Ｐゴシック" charset="0"/>
              </a:endParaRPr>
            </a:p>
          </p:txBody>
        </p:sp>
        <p:sp>
          <p:nvSpPr>
            <p:cNvPr id="12297" name="Text Box 122"/>
            <p:cNvSpPr txBox="1">
              <a:spLocks noChangeArrowheads="1"/>
            </p:cNvSpPr>
            <p:nvPr/>
          </p:nvSpPr>
          <p:spPr bwMode="auto">
            <a:xfrm>
              <a:off x="288" y="3007"/>
              <a:ext cx="5185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b="0">
                  <a:solidFill>
                    <a:srgbClr val="0033CC"/>
                  </a:solidFill>
                </a:rPr>
                <a:t>Alexander III took the throne and embarked on a crackdown.</a:t>
              </a:r>
              <a:r>
                <a:rPr lang="en-US" b="0"/>
                <a:t> He increased the power of the secret police and exiled critics.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4025" y="2997200"/>
            <a:ext cx="8234363" cy="1736725"/>
            <a:chOff x="526" y="1776"/>
            <a:chExt cx="4706" cy="1152"/>
          </a:xfrm>
        </p:grpSpPr>
        <p:sp>
          <p:nvSpPr>
            <p:cNvPr id="12294" name="AutoShape 13"/>
            <p:cNvSpPr>
              <a:spLocks noChangeArrowheads="1"/>
            </p:cNvSpPr>
            <p:nvPr/>
          </p:nvSpPr>
          <p:spPr bwMode="auto">
            <a:xfrm rot="10792560" flipH="1">
              <a:off x="526" y="1776"/>
              <a:ext cx="4704" cy="1152"/>
            </a:xfrm>
            <a:prstGeom prst="upArrowCallout">
              <a:avLst>
                <a:gd name="adj1" fmla="val 16787"/>
                <a:gd name="adj2" fmla="val 16125"/>
                <a:gd name="adj3" fmla="val 14236"/>
                <a:gd name="adj4" fmla="val 70894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 algn="ctr" eaLnBrk="0" hangingPunct="0"/>
              <a:endParaRPr lang="en-US" b="0">
                <a:cs typeface="ＭＳ Ｐゴシック" charset="0"/>
              </a:endParaRP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528" y="1840"/>
              <a:ext cx="4704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/>
                <a:t>Socialists tried to convince peasants to rebel, which didn</a:t>
              </a:r>
              <a:r>
                <a:rPr lang="ja-JP" altLang="en-US" b="0"/>
                <a:t>’</a:t>
              </a:r>
              <a:r>
                <a:rPr lang="en-US" b="0"/>
                <a:t>t work. Radicals became angry and assassinated Alexander II.</a:t>
              </a:r>
            </a:p>
          </p:txBody>
        </p:sp>
      </p:grpSp>
      <p:sp>
        <p:nvSpPr>
          <p:cNvPr id="12292" name="AutoShape 13"/>
          <p:cNvSpPr>
            <a:spLocks noChangeArrowheads="1"/>
          </p:cNvSpPr>
          <p:nvPr/>
        </p:nvSpPr>
        <p:spPr bwMode="auto">
          <a:xfrm rot="10792560" flipH="1">
            <a:off x="455613" y="1535113"/>
            <a:ext cx="8229600" cy="1600200"/>
          </a:xfrm>
          <a:prstGeom prst="upArrowCallout">
            <a:avLst>
              <a:gd name="adj1" fmla="val 20762"/>
              <a:gd name="adj2" fmla="val 20310"/>
              <a:gd name="adj3" fmla="val 18255"/>
              <a:gd name="adj4" fmla="val 58824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ctr" eaLnBrk="0" hangingPunct="0"/>
            <a:endParaRPr lang="en-US" b="0">
              <a:cs typeface="ＭＳ Ｐゴシック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457200" y="1616075"/>
            <a:ext cx="8229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 dirty="0">
                <a:solidFill>
                  <a:srgbClr val="0033CC"/>
                </a:solidFill>
              </a:rPr>
              <a:t>The reforms did not satisfy the Russians,</a:t>
            </a:r>
            <a:r>
              <a:rPr lang="en-US" b="0" dirty="0"/>
              <a:t> who wanted </a:t>
            </a:r>
            <a:br>
              <a:rPr lang="en-US" b="0" dirty="0"/>
            </a:br>
            <a:r>
              <a:rPr lang="en-US" b="0" dirty="0"/>
              <a:t>a constitution or more revolutionary changes.</a:t>
            </a:r>
          </a:p>
        </p:txBody>
      </p:sp>
    </p:spTree>
    <p:extLst>
      <p:ext uri="{BB962C8B-B14F-4D97-AF65-F5344CB8AC3E}">
        <p14:creationId xmlns:p14="http://schemas.microsoft.com/office/powerpoint/2010/main" val="2923452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 rot="5400000" flipH="1">
            <a:off x="1752600" y="1066800"/>
            <a:ext cx="1981200" cy="3352800"/>
          </a:xfrm>
          <a:prstGeom prst="upArrowCallout">
            <a:avLst>
              <a:gd name="adj1" fmla="val 20843"/>
              <a:gd name="adj2" fmla="val 18875"/>
              <a:gd name="adj3" fmla="val 21608"/>
              <a:gd name="adj4" fmla="val 7944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168400" y="1841500"/>
            <a:ext cx="2641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Persecution of Russian Jews also increased under Alexander III.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0" y="1625600"/>
            <a:ext cx="4038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He forced them to live </a:t>
            </a:r>
            <a:br>
              <a:rPr lang="en-US" b="0"/>
            </a:br>
            <a:r>
              <a:rPr lang="en-US" b="0"/>
              <a:t>in restricted areas.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>
                <a:solidFill>
                  <a:srgbClr val="FF0000"/>
                </a:solidFill>
              </a:rPr>
              <a:t>Pogroms</a:t>
            </a:r>
            <a:r>
              <a:rPr lang="en-US" b="0"/>
              <a:t> </a:t>
            </a:r>
            <a:r>
              <a:rPr lang="en-US" b="0">
                <a:solidFill>
                  <a:srgbClr val="0033CC"/>
                </a:solidFill>
              </a:rPr>
              <a:t>against the Jewish communities became common.</a:t>
            </a:r>
            <a:endParaRPr lang="en-US" b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Many Jews left Russia and became </a:t>
            </a:r>
            <a:r>
              <a:rPr lang="en-US">
                <a:solidFill>
                  <a:srgbClr val="FF0000"/>
                </a:solidFill>
              </a:rPr>
              <a:t>refugees. </a:t>
            </a:r>
            <a:r>
              <a:rPr lang="en-US" b="0"/>
              <a:t>A large number emigrated to the United States.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066800" y="5465763"/>
            <a:ext cx="7239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Groups such as Poles, Ukrainians, Armenians, Finns, and Muslims also faced persecution.</a:t>
            </a:r>
          </a:p>
        </p:txBody>
      </p:sp>
    </p:spTree>
    <p:extLst>
      <p:ext uri="{BB962C8B-B14F-4D97-AF65-F5344CB8AC3E}">
        <p14:creationId xmlns:p14="http://schemas.microsoft.com/office/powerpoint/2010/main" val="296540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Russia finally industrialized during the late 1800s.</a:t>
            </a:r>
            <a:endParaRPr lang="en-US" b="0" dirty="0"/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 rot="5400000" flipH="1">
            <a:off x="1219200" y="1600200"/>
            <a:ext cx="2971800" cy="4495800"/>
          </a:xfrm>
          <a:prstGeom prst="upArrowCallout">
            <a:avLst>
              <a:gd name="adj1" fmla="val 20843"/>
              <a:gd name="adj2" fmla="val 18875"/>
              <a:gd name="adj3" fmla="val 11430"/>
              <a:gd name="adj4" fmla="val 87819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533400" y="2438400"/>
            <a:ext cx="3962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33CC"/>
                </a:solidFill>
              </a:rPr>
              <a:t>Tsar Nicholas II, son of Alexander III, focused on economic development.</a:t>
            </a:r>
            <a:r>
              <a:rPr lang="en-US" b="0"/>
              <a:t> His government encouraged the building </a:t>
            </a:r>
            <a:br>
              <a:rPr lang="en-US" b="0"/>
            </a:br>
            <a:r>
              <a:rPr lang="en-US" b="0"/>
              <a:t>of railroads and secured foreign investment.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953000" y="2362200"/>
            <a:ext cx="3733800" cy="2971800"/>
            <a:chOff x="3120" y="1488"/>
            <a:chExt cx="2352" cy="1872"/>
          </a:xfrm>
        </p:grpSpPr>
        <p:sp>
          <p:nvSpPr>
            <p:cNvPr id="14342" name="AutoShape 9"/>
            <p:cNvSpPr>
              <a:spLocks noChangeArrowheads="1"/>
            </p:cNvSpPr>
            <p:nvPr/>
          </p:nvSpPr>
          <p:spPr bwMode="auto">
            <a:xfrm rot="16200000" flipH="1">
              <a:off x="3360" y="1248"/>
              <a:ext cx="1872" cy="2352"/>
            </a:xfrm>
            <a:prstGeom prst="upArrowCallout">
              <a:avLst>
                <a:gd name="adj1" fmla="val 20944"/>
                <a:gd name="adj2" fmla="val 18875"/>
                <a:gd name="adj3" fmla="val 12116"/>
                <a:gd name="adj4" fmla="val 85190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3556" y="1550"/>
              <a:ext cx="1860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/>
                <a:t>Despite progress, </a:t>
              </a:r>
              <a:r>
                <a:rPr lang="en-US" b="0">
                  <a:solidFill>
                    <a:srgbClr val="0033CC"/>
                  </a:solidFill>
                </a:rPr>
                <a:t>political and social problems worsened</a:t>
              </a:r>
              <a:r>
                <a:rPr lang="en-US" b="0"/>
                <a:t> as workers faced </a:t>
              </a:r>
              <a:br>
                <a:rPr lang="en-US" b="0"/>
              </a:br>
              <a:r>
                <a:rPr lang="en-US" b="0"/>
                <a:t>poor conditions in factories and urban slums.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014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74650" y="2214563"/>
            <a:ext cx="4273550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b="0"/>
              <a:t>Losses abroad fed discontent at home. Protesters poured into the streets and workers went on strike. </a:t>
            </a:r>
          </a:p>
          <a:p>
            <a:pPr eaLnBrk="1" hangingPunct="1">
              <a:spcAft>
                <a:spcPct val="60000"/>
              </a:spcAft>
            </a:pPr>
            <a:r>
              <a:rPr lang="en-US" b="0"/>
              <a:t>On a Sunday in 1905, a priest organized a peaceful march in St. Petersburg. The tsar</a:t>
            </a:r>
            <a:r>
              <a:rPr lang="ja-JP" altLang="en-US" b="0"/>
              <a:t>’</a:t>
            </a:r>
            <a:r>
              <a:rPr lang="en-US" b="0"/>
              <a:t>s soldiers fired on the crowd, killing or wounding hundreds, in an incident known as </a:t>
            </a:r>
            <a:r>
              <a:rPr lang="ja-JP" altLang="en-US" b="0"/>
              <a:t>“</a:t>
            </a:r>
            <a:r>
              <a:rPr lang="en-US" b="0"/>
              <a:t>Bloody Sunday.</a:t>
            </a:r>
            <a:r>
              <a:rPr lang="ja-JP" altLang="en-US" b="0"/>
              <a:t>”</a:t>
            </a:r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81000" y="1320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Russia entered a war with Japan in 1904 and suffered humiliating defeats.</a:t>
            </a:r>
          </a:p>
        </p:txBody>
      </p:sp>
      <p:pic>
        <p:nvPicPr>
          <p:cNvPr id="15367" name="Picture 7" descr="72124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2766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42816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114800" y="1638300"/>
            <a:ext cx="44958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Discontent grew, strikes increased, and rural peasants demanded land.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Nicholas announced major reforms,</a:t>
            </a:r>
            <a:r>
              <a:rPr lang="en-US" b="0"/>
              <a:t> including a pledge to summon a </a:t>
            </a:r>
            <a:r>
              <a:rPr lang="en-US">
                <a:solidFill>
                  <a:srgbClr val="FF0000"/>
                </a:solidFill>
              </a:rPr>
              <a:t>Duma.</a:t>
            </a:r>
            <a:endParaRPr lang="en-US" b="0"/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However, </a:t>
            </a:r>
            <a:r>
              <a:rPr lang="en-US" b="0">
                <a:solidFill>
                  <a:srgbClr val="0033CC"/>
                </a:solidFill>
              </a:rPr>
              <a:t>the tsar dissolved the Duma</a:t>
            </a:r>
            <a:r>
              <a:rPr lang="en-US" b="0"/>
              <a:t> in 1906. The pattern of reform and reaction continued. </a:t>
            </a:r>
            <a:endParaRPr lang="en-US" b="0">
              <a:solidFill>
                <a:srgbClr val="0033CC"/>
              </a:solidFill>
            </a:endParaRPr>
          </a:p>
        </p:txBody>
      </p:sp>
      <p:sp>
        <p:nvSpPr>
          <p:cNvPr id="196613" name="AutoShape 5"/>
          <p:cNvSpPr>
            <a:spLocks noChangeArrowheads="1"/>
          </p:cNvSpPr>
          <p:nvPr/>
        </p:nvSpPr>
        <p:spPr bwMode="auto">
          <a:xfrm rot="5400000" flipH="1">
            <a:off x="876300" y="1333500"/>
            <a:ext cx="2667000" cy="3505200"/>
          </a:xfrm>
          <a:prstGeom prst="upArrowCallout">
            <a:avLst>
              <a:gd name="adj1" fmla="val 20843"/>
              <a:gd name="adj2" fmla="val 18875"/>
              <a:gd name="adj3" fmla="val 16781"/>
              <a:gd name="adj4" fmla="val 7871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558800" y="1854200"/>
            <a:ext cx="2514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Bloody Sunday was a turning point for Russians, who felt they could no longer trust the tsar.</a:t>
            </a:r>
          </a:p>
        </p:txBody>
      </p:sp>
    </p:spTree>
    <p:extLst>
      <p:ext uri="{BB962C8B-B14F-4D97-AF65-F5344CB8AC3E}">
        <p14:creationId xmlns:p14="http://schemas.microsoft.com/office/powerpoint/2010/main" val="349383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The unification of Germany under Prussian rule occurred mainly between 1865 and 1871.</a:t>
            </a:r>
          </a:p>
        </p:txBody>
      </p:sp>
      <p:pic>
        <p:nvPicPr>
          <p:cNvPr id="12291" name="Picture 5" descr="WH-Ch22_S1_Germany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2800"/>
            <a:ext cx="74676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823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AutoShape 4"/>
          <p:cNvSpPr>
            <a:spLocks noChangeArrowheads="1"/>
          </p:cNvSpPr>
          <p:nvPr/>
        </p:nvSpPr>
        <p:spPr bwMode="auto">
          <a:xfrm rot="10792560" flipH="1">
            <a:off x="835025" y="1363663"/>
            <a:ext cx="7467600" cy="1455737"/>
          </a:xfrm>
          <a:prstGeom prst="upArrowCallout">
            <a:avLst>
              <a:gd name="adj1" fmla="val 39471"/>
              <a:gd name="adj2" fmla="val 33842"/>
              <a:gd name="adj3" fmla="val 21847"/>
              <a:gd name="adj4" fmla="val 6514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7411" name="Text Box 129"/>
          <p:cNvSpPr txBox="1">
            <a:spLocks noChangeArrowheads="1"/>
          </p:cNvSpPr>
          <p:nvPr/>
        </p:nvSpPr>
        <p:spPr bwMode="auto">
          <a:xfrm>
            <a:off x="1143000" y="14478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/>
              <a:t>Nicholas appointed Peter </a:t>
            </a:r>
            <a:r>
              <a:rPr lang="en-US" dirty="0" err="1"/>
              <a:t>Stolypin</a:t>
            </a:r>
            <a:r>
              <a:rPr lang="en-US" dirty="0"/>
              <a:t> as prime minister in 1906.</a:t>
            </a:r>
          </a:p>
        </p:txBody>
      </p:sp>
      <p:sp>
        <p:nvSpPr>
          <p:cNvPr id="197638" name="Text Box 130"/>
          <p:cNvSpPr txBox="1">
            <a:spLocks noChangeArrowheads="1"/>
          </p:cNvSpPr>
          <p:nvPr/>
        </p:nvSpPr>
        <p:spPr bwMode="auto">
          <a:xfrm>
            <a:off x="838200" y="3048000"/>
            <a:ext cx="74676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>
                <a:solidFill>
                  <a:srgbClr val="FF0000"/>
                </a:solidFill>
              </a:rPr>
              <a:t>Peter Stolypin</a:t>
            </a:r>
            <a:r>
              <a:rPr lang="en-US" b="0"/>
              <a:t> </a:t>
            </a:r>
            <a:r>
              <a:rPr lang="en-US" b="0">
                <a:solidFill>
                  <a:srgbClr val="0033CC"/>
                </a:solidFill>
              </a:rPr>
              <a:t>worked to restore order with arrests and executions.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He recognized the need for change and introduced several very limited reforms.</a:t>
            </a:r>
            <a:endParaRPr lang="en-US" b="0">
              <a:solidFill>
                <a:srgbClr val="0033CC"/>
              </a:solidFill>
            </a:endParaRP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It wasn</a:t>
            </a:r>
            <a:r>
              <a:rPr lang="ja-JP" altLang="en-US" b="0"/>
              <a:t>’</a:t>
            </a:r>
            <a:r>
              <a:rPr lang="en-US" b="0"/>
              <a:t>t enough, and </a:t>
            </a:r>
            <a:r>
              <a:rPr lang="en-US" b="0">
                <a:solidFill>
                  <a:srgbClr val="0033CC"/>
                </a:solidFill>
              </a:rPr>
              <a:t>Russia still roiled with unrest. </a:t>
            </a:r>
            <a:r>
              <a:rPr lang="en-US" b="0"/>
              <a:t>Stolypin was assassinated in 1911. </a:t>
            </a:r>
            <a:endParaRPr lang="en-US" b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>
            <a:spLocks noChangeArrowheads="1"/>
          </p:cNvSpPr>
          <p:nvPr/>
        </p:nvSpPr>
        <p:spPr bwMode="auto">
          <a:xfrm rot="5400000" flipH="1">
            <a:off x="1236662" y="1811338"/>
            <a:ext cx="3241675" cy="4495800"/>
          </a:xfrm>
          <a:prstGeom prst="upArrowCallout">
            <a:avLst>
              <a:gd name="adj1" fmla="val 20843"/>
              <a:gd name="adj2" fmla="val 18875"/>
              <a:gd name="adj3" fmla="val 19314"/>
              <a:gd name="adj4" fmla="val 8086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The Franco-Prussian War broke out in 1870.</a:t>
            </a:r>
            <a:endParaRPr lang="en-US" b="0" dirty="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8200" y="2540000"/>
            <a:ext cx="3454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Bismarck stoked tension between France and Prussia by editing a telegram to make it appear that King William I of Prussia had insulted a French ambassador.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181600" y="2927350"/>
            <a:ext cx="3276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After a furious Napoleon III declared war, </a:t>
            </a:r>
            <a:r>
              <a:rPr lang="en-US" b="0">
                <a:solidFill>
                  <a:srgbClr val="0033CC"/>
                </a:solidFill>
              </a:rPr>
              <a:t>Prussia and other German states easily defeated the French</a:t>
            </a:r>
            <a:r>
              <a:rPr lang="en-US" b="0"/>
              <a:t> within weeks.</a:t>
            </a:r>
          </a:p>
        </p:txBody>
      </p:sp>
    </p:spTree>
    <p:extLst>
      <p:ext uri="{BB962C8B-B14F-4D97-AF65-F5344CB8AC3E}">
        <p14:creationId xmlns:p14="http://schemas.microsoft.com/office/powerpoint/2010/main" val="1639073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 rot="10792560" flipH="1">
            <a:off x="454025" y="1746250"/>
            <a:ext cx="8229600" cy="1606550"/>
          </a:xfrm>
          <a:prstGeom prst="upArrowCallout">
            <a:avLst>
              <a:gd name="adj1" fmla="val 29455"/>
              <a:gd name="adj2" fmla="val 27747"/>
              <a:gd name="adj3" fmla="val 24009"/>
              <a:gd name="adj4" fmla="val 6214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58800" y="1841500"/>
            <a:ext cx="789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Leaders in many German states urged William I </a:t>
            </a:r>
            <a:br>
              <a:rPr lang="en-US" dirty="0"/>
            </a:br>
            <a:r>
              <a:rPr lang="en-US" dirty="0"/>
              <a:t>of Prussia to take the title </a:t>
            </a:r>
            <a:r>
              <a:rPr lang="en-US" dirty="0" err="1">
                <a:solidFill>
                  <a:srgbClr val="FF0000"/>
                </a:solidFill>
              </a:rPr>
              <a:t>kaiser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82296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b="0"/>
              <a:t>German nationalists celebrated the beginning of the second </a:t>
            </a:r>
            <a:r>
              <a:rPr lang="en-US">
                <a:solidFill>
                  <a:srgbClr val="FF0000"/>
                </a:solidFill>
              </a:rPr>
              <a:t>Reich,</a:t>
            </a:r>
            <a:r>
              <a:rPr lang="en-US" b="0"/>
              <a:t> the second German empire after the Holy Roman Empire.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" charset="0"/>
              <a:buChar char="•"/>
            </a:pPr>
            <a:r>
              <a:rPr lang="en-US" b="0">
                <a:solidFill>
                  <a:srgbClr val="0033CC"/>
                </a:solidFill>
              </a:rPr>
              <a:t>Bismarck wrote a constitution</a:t>
            </a:r>
            <a:r>
              <a:rPr lang="en-US" b="0"/>
              <a:t> </a:t>
            </a:r>
            <a:r>
              <a:rPr lang="en-US" b="0">
                <a:solidFill>
                  <a:srgbClr val="0033CC"/>
                </a:solidFill>
              </a:rPr>
              <a:t>and set up a two-house legislature. However, real power remained with the emperor and chancellor.</a:t>
            </a:r>
          </a:p>
        </p:txBody>
      </p:sp>
    </p:spTree>
    <p:extLst>
      <p:ext uri="{BB962C8B-B14F-4D97-AF65-F5344CB8AC3E}">
        <p14:creationId xmlns:p14="http://schemas.microsoft.com/office/powerpoint/2010/main" val="3435494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Chapter 10 Section 2 Objectives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018987" y="-39427"/>
            <a:ext cx="5545746" cy="6785431"/>
          </a:xfrm>
        </p:spPr>
        <p:txBody>
          <a:bodyPr>
            <a:normAutofit fontScale="92500"/>
          </a:bodyPr>
          <a:lstStyle/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Describe how Germany became an industrial giant.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Explain why Bismarck was called the Iron Chancellor.</a:t>
            </a:r>
          </a:p>
          <a:p>
            <a:pPr>
              <a:spcAft>
                <a:spcPct val="60000"/>
              </a:spcAft>
              <a:buSzPct val="80000"/>
              <a:buFontTx/>
              <a:buChar char="•"/>
            </a:pPr>
            <a:r>
              <a:rPr lang="en-US" sz="4000" dirty="0"/>
              <a:t>List the policies of Kaiser William II.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441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00"/>
          <p:cNvSpPr txBox="1">
            <a:spLocks noChangeArrowheads="1"/>
          </p:cNvSpPr>
          <p:nvPr/>
        </p:nvSpPr>
        <p:spPr bwMode="auto">
          <a:xfrm>
            <a:off x="838200" y="3124200"/>
            <a:ext cx="77089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Germany</a:t>
            </a:r>
            <a:r>
              <a:rPr lang="ja-JP" altLang="en-US" b="0"/>
              <a:t>’</a:t>
            </a:r>
            <a:r>
              <a:rPr lang="en-US" altLang="ja-JP" b="0"/>
              <a:t>s iron and coal resources, as well as </a:t>
            </a:r>
            <a:r>
              <a:rPr lang="en-US" altLang="ja-JP" b="0">
                <a:solidFill>
                  <a:srgbClr val="0033CC"/>
                </a:solidFill>
              </a:rPr>
              <a:t>its disciplined workforce, </a:t>
            </a:r>
            <a:r>
              <a:rPr lang="en-US" altLang="ja-JP" b="0"/>
              <a:t>helped make this possible.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b="0"/>
              <a:t>The nation had a </a:t>
            </a:r>
            <a:r>
              <a:rPr lang="en-US" b="0">
                <a:solidFill>
                  <a:srgbClr val="0033CC"/>
                </a:solidFill>
              </a:rPr>
              <a:t>rapidly growing population,</a:t>
            </a:r>
            <a:r>
              <a:rPr lang="en-US" b="0"/>
              <a:t> which fed industrialization.</a:t>
            </a:r>
          </a:p>
          <a:p>
            <a:pPr eaLnBrk="1" hangingPunct="1">
              <a:spcBef>
                <a:spcPct val="50000"/>
              </a:spcBef>
              <a:buFont typeface="Times" charset="0"/>
              <a:buChar char="•"/>
            </a:pPr>
            <a:r>
              <a:rPr lang="en-US" b="0"/>
              <a:t>Germany had also laid the groundwork for progress </a:t>
            </a:r>
            <a:br>
              <a:rPr lang="en-US" b="0"/>
            </a:br>
            <a:r>
              <a:rPr lang="en-US" b="0"/>
              <a:t>in the 1850s and 1860s by </a:t>
            </a:r>
            <a:r>
              <a:rPr lang="en-US" b="0">
                <a:solidFill>
                  <a:srgbClr val="0033CC"/>
                </a:solidFill>
              </a:rPr>
              <a:t>founding large manufacturing companies and building railroads.</a:t>
            </a:r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 rot="10792560" flipH="1">
            <a:off x="835025" y="1517650"/>
            <a:ext cx="7467600" cy="1454150"/>
          </a:xfrm>
          <a:prstGeom prst="upArrowCallout">
            <a:avLst>
              <a:gd name="adj1" fmla="val 34759"/>
              <a:gd name="adj2" fmla="val 29505"/>
              <a:gd name="adj3" fmla="val 19847"/>
              <a:gd name="adj4" fmla="val 70606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cs typeface="MS Pゴシック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939800" y="1622425"/>
            <a:ext cx="7366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After Germany unified, it became the industrial leader of the European continent.</a:t>
            </a:r>
          </a:p>
        </p:txBody>
      </p:sp>
    </p:spTree>
    <p:extLst>
      <p:ext uri="{BB962C8B-B14F-4D97-AF65-F5344CB8AC3E}">
        <p14:creationId xmlns:p14="http://schemas.microsoft.com/office/powerpoint/2010/main" val="62669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theme/theme1.xml><?xml version="1.0" encoding="utf-8"?>
<a:theme xmlns:a="http://schemas.openxmlformats.org/drawingml/2006/main" name="Plaza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59</TotalTime>
  <Words>2189</Words>
  <Application>Microsoft Macintosh PowerPoint</Application>
  <PresentationFormat>On-screen Show (4:3)</PresentationFormat>
  <Paragraphs>209</Paragraphs>
  <Slides>50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Plaza</vt:lpstr>
      <vt:lpstr>Nationalism Triumphs in Europe</vt:lpstr>
      <vt:lpstr>Chapter 10 Section 1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 Section 2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 Section 3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 Section 4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10 Section 5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Arlington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 Triumphs in Europe</dc:title>
  <dc:creator>Jonathan Simpson</dc:creator>
  <cp:lastModifiedBy>Jonathan Simpson</cp:lastModifiedBy>
  <cp:revision>6</cp:revision>
  <dcterms:created xsi:type="dcterms:W3CDTF">2015-11-30T00:15:04Z</dcterms:created>
  <dcterms:modified xsi:type="dcterms:W3CDTF">2015-11-30T01:14:44Z</dcterms:modified>
</cp:coreProperties>
</file>