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9" r:id="rId40"/>
    <p:sldId id="288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2DE15-170D-F644-9D27-22B16D6E2CFF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6F2AC-72D1-E541-B857-B2F43052B8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4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F2AC-72D1-E541-B857-B2F43052B8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3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D3F471-6170-BB49-BEF6-11B1D52CA1D0}" type="datetimeFigureOut">
              <a:rPr lang="en-US" smtClean="0"/>
              <a:t>8/31/15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37F3F6-993D-E043-8A08-EA7453D1271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Part 2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Empires of the the Ancient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210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Buddhism</a:t>
            </a:r>
            <a:endParaRPr lang="en-US" sz="6600" dirty="0"/>
          </a:p>
        </p:txBody>
      </p:sp>
      <p:pic>
        <p:nvPicPr>
          <p:cNvPr id="5" name="Content Placeholder 4" descr="th-7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1068"/>
          <a:stretch>
            <a:fillRect/>
          </a:stretch>
        </p:blipFill>
        <p:spPr/>
      </p:pic>
      <p:pic>
        <p:nvPicPr>
          <p:cNvPr id="6" name="Content Placeholder 5" descr="th-8.jpe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b="440"/>
          <a:stretch/>
        </p:blipFill>
        <p:spPr>
          <a:xfrm>
            <a:off x="4645152" y="2124195"/>
            <a:ext cx="3419856" cy="4383544"/>
          </a:xfrm>
        </p:spPr>
      </p:pic>
    </p:spTree>
    <p:extLst>
      <p:ext uri="{BB962C8B-B14F-4D97-AF65-F5344CB8AC3E}">
        <p14:creationId xmlns:p14="http://schemas.microsoft.com/office/powerpoint/2010/main" val="282220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Buddhism</a:t>
            </a:r>
            <a:endParaRPr lang="en-US" sz="6600" dirty="0"/>
          </a:p>
        </p:txBody>
      </p:sp>
      <p:pic>
        <p:nvPicPr>
          <p:cNvPr id="5" name="Content Placeholder 4" descr="buddhist-symbols-2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3301"/>
          <a:stretch>
            <a:fillRect/>
          </a:stretch>
        </p:blipFill>
        <p:spPr/>
      </p:pic>
      <p:pic>
        <p:nvPicPr>
          <p:cNvPr id="6" name="Content Placeholder 5" descr="3093059_orig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10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03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Empires of India</a:t>
            </a:r>
            <a:endParaRPr lang="en-US" sz="6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12111" y="1676248"/>
            <a:ext cx="3057148" cy="6397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Maurya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41721" y="2334933"/>
            <a:ext cx="3419856" cy="38568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Stated by Chandragupta and continued by his grandson Asoka.</a:t>
            </a:r>
          </a:p>
          <a:p>
            <a:r>
              <a:rPr lang="en-US" dirty="0" smtClean="0"/>
              <a:t>Asoka turned to </a:t>
            </a:r>
            <a:r>
              <a:rPr lang="en-US" dirty="0" smtClean="0"/>
              <a:t>Buddhism </a:t>
            </a:r>
            <a:r>
              <a:rPr lang="en-US" dirty="0" smtClean="0"/>
              <a:t>and did not continue to conquer other areas, led by moral example.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11837" y="1724214"/>
            <a:ext cx="3055717" cy="6397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Gupta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152" y="2382898"/>
            <a:ext cx="3419856" cy="2835797"/>
          </a:xfrm>
        </p:spPr>
        <p:txBody>
          <a:bodyPr/>
          <a:lstStyle/>
          <a:p>
            <a:r>
              <a:rPr lang="en-US" dirty="0" smtClean="0"/>
              <a:t>Ruled 320A.D. – 540A.D. </a:t>
            </a:r>
          </a:p>
          <a:p>
            <a:r>
              <a:rPr lang="en-US" dirty="0" smtClean="0"/>
              <a:t>Is considered the golden age of peace and </a:t>
            </a:r>
            <a:r>
              <a:rPr lang="en-US" dirty="0" smtClean="0"/>
              <a:t>achievement.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1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5498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Confucianism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99466"/>
            <a:ext cx="6777317" cy="3508977"/>
          </a:xfrm>
        </p:spPr>
        <p:txBody>
          <a:bodyPr/>
          <a:lstStyle/>
          <a:p>
            <a:r>
              <a:rPr lang="en-US" dirty="0" smtClean="0"/>
              <a:t>Started from the teachings of Confucius, a teacher.</a:t>
            </a:r>
          </a:p>
          <a:p>
            <a:r>
              <a:rPr lang="en-US" dirty="0" smtClean="0"/>
              <a:t>Not a religion as much as a system of beliefs and behavior.  </a:t>
            </a:r>
          </a:p>
          <a:p>
            <a:r>
              <a:rPr lang="en-US" dirty="0" smtClean="0"/>
              <a:t>Text is The </a:t>
            </a:r>
            <a:r>
              <a:rPr lang="en-US" dirty="0" smtClean="0"/>
              <a:t>Annaletics</a:t>
            </a:r>
            <a:endParaRPr lang="en-US" dirty="0" smtClean="0"/>
          </a:p>
          <a:p>
            <a:r>
              <a:rPr lang="en-US" dirty="0" smtClean="0"/>
              <a:t>Celebrate “Teacher’s Day”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5498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Legalism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99466"/>
            <a:ext cx="6777317" cy="4464461"/>
          </a:xfrm>
        </p:spPr>
        <p:txBody>
          <a:bodyPr>
            <a:noAutofit/>
          </a:bodyPr>
          <a:lstStyle/>
          <a:p>
            <a:r>
              <a:rPr lang="en-US" sz="3000" dirty="0" smtClean="0"/>
              <a:t>Introduced by philosopher </a:t>
            </a:r>
            <a:r>
              <a:rPr lang="en-US" sz="3000" dirty="0" smtClean="0"/>
              <a:t>Hanfeizi</a:t>
            </a:r>
            <a:endParaRPr lang="en-US" sz="3000" dirty="0" smtClean="0"/>
          </a:p>
          <a:p>
            <a:r>
              <a:rPr lang="en-US" sz="3000" dirty="0" smtClean="0"/>
              <a:t>Much different than Confucianism</a:t>
            </a:r>
          </a:p>
          <a:p>
            <a:r>
              <a:rPr lang="en-US" sz="3000" dirty="0" smtClean="0"/>
              <a:t>Believed social order could only be attained by strict laws with very harsh punishments.</a:t>
            </a:r>
          </a:p>
          <a:p>
            <a:r>
              <a:rPr lang="en-US" sz="3000" dirty="0" smtClean="0"/>
              <a:t>Was used be Qin Dynasty when they united China in 221B.C.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8783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5498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Daoism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99466"/>
            <a:ext cx="6777317" cy="3508977"/>
          </a:xfrm>
        </p:spPr>
        <p:txBody>
          <a:bodyPr/>
          <a:lstStyle/>
          <a:p>
            <a:r>
              <a:rPr lang="en-US" dirty="0" smtClean="0"/>
              <a:t>Also known as “The Way”</a:t>
            </a:r>
          </a:p>
          <a:p>
            <a:r>
              <a:rPr lang="en-US" dirty="0" smtClean="0"/>
              <a:t>Rose to popularity around the same time as Legalism and Confucianism</a:t>
            </a:r>
          </a:p>
          <a:p>
            <a:r>
              <a:rPr lang="en-US" dirty="0" smtClean="0"/>
              <a:t>Teaches to live in harmony with nature, than to bring order to human affairs</a:t>
            </a:r>
          </a:p>
          <a:p>
            <a:r>
              <a:rPr lang="en-US" dirty="0" smtClean="0"/>
              <a:t>The idea of laws and governmental control was unnatural</a:t>
            </a:r>
          </a:p>
          <a:p>
            <a:r>
              <a:rPr lang="en-US" dirty="0" smtClean="0"/>
              <a:t>Read “The Tao of Pooh”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8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68299"/>
            <a:ext cx="7024744" cy="718730"/>
          </a:xfrm>
        </p:spPr>
        <p:txBody>
          <a:bodyPr/>
          <a:lstStyle/>
          <a:p>
            <a:r>
              <a:rPr lang="en-US" dirty="0" smtClean="0"/>
              <a:t>The Tao of Pooh</a:t>
            </a:r>
            <a:endParaRPr lang="en-US" dirty="0"/>
          </a:p>
        </p:txBody>
      </p:sp>
      <p:pic>
        <p:nvPicPr>
          <p:cNvPr id="4" name="Content Placeholder 3" descr="th-9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6" b="-2715"/>
          <a:stretch/>
        </p:blipFill>
        <p:spPr>
          <a:xfrm>
            <a:off x="3732338" y="1387030"/>
            <a:ext cx="4612341" cy="5235660"/>
          </a:xfrm>
        </p:spPr>
      </p:pic>
    </p:spTree>
    <p:extLst>
      <p:ext uri="{BB962C8B-B14F-4D97-AF65-F5344CB8AC3E}">
        <p14:creationId xmlns:p14="http://schemas.microsoft.com/office/powerpoint/2010/main" val="284073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Unification of China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After Zhou dynasty fell, Shi </a:t>
            </a:r>
            <a:r>
              <a:rPr lang="en-US" dirty="0" smtClean="0"/>
              <a:t>Huangdi</a:t>
            </a:r>
            <a:r>
              <a:rPr lang="en-US" dirty="0" smtClean="0"/>
              <a:t> rose and unified China</a:t>
            </a:r>
          </a:p>
          <a:p>
            <a:r>
              <a:rPr lang="en-US" dirty="0" smtClean="0"/>
              <a:t>Took 20 years to conquer the warring states </a:t>
            </a:r>
          </a:p>
          <a:p>
            <a:r>
              <a:rPr lang="en-US" dirty="0" smtClean="0"/>
              <a:t>Built strong Gov’t and set stage for the classical 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 began the building of the Great Wall, this was very costly</a:t>
            </a:r>
          </a:p>
          <a:p>
            <a:r>
              <a:rPr lang="en-US" dirty="0" smtClean="0"/>
              <a:t>The Han Dynasty followed, this marks the era of the silk road and advancements in technology, arts, and gov’t</a:t>
            </a:r>
          </a:p>
          <a:p>
            <a:r>
              <a:rPr lang="en-US" dirty="0" smtClean="0"/>
              <a:t>Their reign lasted over 400 years (206B.C. – 220A.D.)</a:t>
            </a:r>
          </a:p>
        </p:txBody>
      </p:sp>
    </p:spTree>
    <p:extLst>
      <p:ext uri="{BB962C8B-B14F-4D97-AF65-F5344CB8AC3E}">
        <p14:creationId xmlns:p14="http://schemas.microsoft.com/office/powerpoint/2010/main" val="115096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r>
              <a:rPr lang="en-US" sz="5200" dirty="0" smtClean="0"/>
              <a:t>Main Ideas 2.2</a:t>
            </a:r>
            <a:endParaRPr lang="en-US" sz="52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833803" y="600286"/>
            <a:ext cx="5687419" cy="5903775"/>
          </a:xfrm>
        </p:spPr>
        <p:txBody>
          <a:bodyPr>
            <a:noAutofit/>
          </a:bodyPr>
          <a:lstStyle/>
          <a:p>
            <a:r>
              <a:rPr lang="en-US" sz="3000" dirty="0" smtClean="0"/>
              <a:t>Through trading contacts, Minoan and Mycenaean cultures borrowed many ideas from older </a:t>
            </a:r>
            <a:r>
              <a:rPr lang="en-US" sz="3000" dirty="0" smtClean="0"/>
              <a:t>civilizations.</a:t>
            </a:r>
            <a:endParaRPr lang="en-US" sz="3000" dirty="0" smtClean="0"/>
          </a:p>
          <a:p>
            <a:r>
              <a:rPr lang="en-US" sz="3000" dirty="0" smtClean="0"/>
              <a:t>After the Persian wars, democracy flourished in Athens.</a:t>
            </a:r>
          </a:p>
          <a:p>
            <a:r>
              <a:rPr lang="en-US" sz="3000" dirty="0" smtClean="0"/>
              <a:t>Guided by a belief in </a:t>
            </a:r>
            <a:r>
              <a:rPr lang="en-US" sz="3000" dirty="0" smtClean="0"/>
              <a:t>reason</a:t>
            </a:r>
            <a:r>
              <a:rPr lang="en-US" sz="3000" dirty="0" smtClean="0"/>
              <a:t>, Greek philosophers, writers, and artists used their genius to seek order in the universe.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9719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07" y="832417"/>
            <a:ext cx="7024744" cy="741796"/>
          </a:xfrm>
        </p:spPr>
        <p:txBody>
          <a:bodyPr>
            <a:noAutofit/>
          </a:bodyPr>
          <a:lstStyle/>
          <a:p>
            <a:r>
              <a:rPr lang="en-US" dirty="0" smtClean="0"/>
              <a:t>Early people of the Aegean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4429" y="1676248"/>
            <a:ext cx="3057148" cy="87522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Minoan(1600B.C.-1400B.C.)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407" y="2599439"/>
            <a:ext cx="3419856" cy="38795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Found on the island of Crete were traders and thought to be the earliest civilization in the region, disappeared from natural </a:t>
            </a:r>
            <a:r>
              <a:rPr lang="en-US" dirty="0" smtClean="0"/>
              <a:t>disaster</a:t>
            </a:r>
            <a:endParaRPr lang="en-US" dirty="0" smtClean="0"/>
          </a:p>
          <a:p>
            <a:r>
              <a:rPr lang="en-US" dirty="0" smtClean="0"/>
              <a:t>Adapted technologies from their own culture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1911712"/>
            <a:ext cx="3055717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Mycenaean's(</a:t>
            </a:r>
            <a:r>
              <a:rPr lang="en-US" sz="2800" dirty="0" smtClean="0"/>
              <a:t>1400B.C.-1200B.C.)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602995"/>
            <a:ext cx="3419856" cy="38759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Absorbed ideas from Mesopotamia and Egypt</a:t>
            </a:r>
          </a:p>
          <a:p>
            <a:r>
              <a:rPr lang="en-US" dirty="0" smtClean="0"/>
              <a:t>Best remembered for:</a:t>
            </a:r>
          </a:p>
          <a:p>
            <a:pPr lvl="1"/>
            <a:r>
              <a:rPr lang="en-US" dirty="0" smtClean="0"/>
              <a:t>Trojan Wars (the horse)</a:t>
            </a:r>
          </a:p>
          <a:p>
            <a:pPr lvl="1"/>
            <a:r>
              <a:rPr lang="en-US" dirty="0" smtClean="0"/>
              <a:t>Homer-Iliad and Odyssey</a:t>
            </a:r>
          </a:p>
          <a:p>
            <a:pPr lvl="1"/>
            <a:r>
              <a:rPr lang="en-US" dirty="0" smtClean="0"/>
              <a:t>Honor &amp; courage were corner stones to their ideals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8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4" y="1072494"/>
            <a:ext cx="6637468" cy="13620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Read Pages 12 &amp;13 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4" y="2620304"/>
            <a:ext cx="6637467" cy="152041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Using your colored pencils, create a timeline(events need to be color coded to their location) from 700B.C. – 500A.D.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6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7793"/>
            <a:ext cx="7024744" cy="696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Rise of Greek City-States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567553"/>
            <a:ext cx="3057148" cy="639762"/>
          </a:xfrm>
        </p:spPr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26808"/>
            <a:ext cx="3419856" cy="3923717"/>
          </a:xfrm>
        </p:spPr>
        <p:txBody>
          <a:bodyPr/>
          <a:lstStyle/>
          <a:p>
            <a:r>
              <a:rPr lang="en-US" dirty="0" smtClean="0"/>
              <a:t>Many settlements began popping up around the Med.</a:t>
            </a:r>
          </a:p>
          <a:p>
            <a:r>
              <a:rPr lang="en-US" dirty="0" smtClean="0"/>
              <a:t>Around 750B.C. polis evolved with the acropolis (temples to the gods) on the hill top and the main city below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1567553"/>
            <a:ext cx="3055717" cy="639762"/>
          </a:xfrm>
        </p:spPr>
        <p:txBody>
          <a:bodyPr/>
          <a:lstStyle/>
          <a:p>
            <a:r>
              <a:rPr lang="en-US" dirty="0" smtClean="0"/>
              <a:t>Governing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26808"/>
            <a:ext cx="3419856" cy="39237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Originally </a:t>
            </a:r>
            <a:r>
              <a:rPr lang="en-US" dirty="0" smtClean="0"/>
              <a:t>these were monarchies, then power changed to nobles which lead to an aristocracy. </a:t>
            </a:r>
          </a:p>
          <a:p>
            <a:r>
              <a:rPr lang="en-US" dirty="0" smtClean="0"/>
              <a:t>Later the merchants would come to power creating an oligarchy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7793"/>
            <a:ext cx="7024744" cy="696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Rise of Greek City-States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567553"/>
            <a:ext cx="3057148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Sparta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26808"/>
            <a:ext cx="3419856" cy="3923717"/>
          </a:xfrm>
        </p:spPr>
        <p:txBody>
          <a:bodyPr/>
          <a:lstStyle/>
          <a:p>
            <a:r>
              <a:rPr lang="en-US" dirty="0" smtClean="0"/>
              <a:t>Greek city-state that adopted a warrior culture</a:t>
            </a:r>
          </a:p>
          <a:p>
            <a:r>
              <a:rPr lang="en-US" dirty="0" smtClean="0"/>
              <a:t>Boys were trained from a young age to be soldiers</a:t>
            </a:r>
          </a:p>
          <a:p>
            <a:r>
              <a:rPr lang="en-US" dirty="0" smtClean="0"/>
              <a:t>Women tended to handle the family estate and raise the children. </a:t>
            </a:r>
            <a:endParaRPr lang="en-US" dirty="0"/>
          </a:p>
        </p:txBody>
      </p:sp>
      <p:pic>
        <p:nvPicPr>
          <p:cNvPr id="7" name="Content Placeholder 6" descr="th-10.jpeg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" b="297"/>
          <a:stretch/>
        </p:blipFill>
        <p:spPr>
          <a:xfrm>
            <a:off x="4648759" y="1969715"/>
            <a:ext cx="3419475" cy="4380810"/>
          </a:xfrm>
        </p:spPr>
      </p:pic>
    </p:spTree>
    <p:extLst>
      <p:ext uri="{BB962C8B-B14F-4D97-AF65-F5344CB8AC3E}">
        <p14:creationId xmlns:p14="http://schemas.microsoft.com/office/powerpoint/2010/main" val="1396962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7793"/>
            <a:ext cx="7024744" cy="696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Rise of Greek City-States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567553"/>
            <a:ext cx="3057148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Athens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26808"/>
            <a:ext cx="3419856" cy="3923717"/>
          </a:xfrm>
        </p:spPr>
        <p:txBody>
          <a:bodyPr/>
          <a:lstStyle/>
          <a:p>
            <a:r>
              <a:rPr lang="en-US" dirty="0" smtClean="0"/>
              <a:t>This city-state developed into a limited democracy</a:t>
            </a:r>
          </a:p>
          <a:p>
            <a:r>
              <a:rPr lang="en-US" dirty="0" smtClean="0"/>
              <a:t>Only men who were citizens were allowed to participate.</a:t>
            </a:r>
          </a:p>
          <a:p>
            <a:r>
              <a:rPr lang="en-US" dirty="0" smtClean="0"/>
              <a:t>Became a major city with in the empire</a:t>
            </a:r>
            <a:endParaRPr lang="en-US" dirty="0"/>
          </a:p>
        </p:txBody>
      </p:sp>
      <p:pic>
        <p:nvPicPr>
          <p:cNvPr id="8" name="Content Placeholder 7" descr="th-11.jpeg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191"/>
          <a:stretch/>
        </p:blipFill>
        <p:spPr>
          <a:xfrm>
            <a:off x="4469259" y="1567553"/>
            <a:ext cx="3960366" cy="4667250"/>
          </a:xfrm>
        </p:spPr>
      </p:pic>
    </p:spTree>
    <p:extLst>
      <p:ext uri="{BB962C8B-B14F-4D97-AF65-F5344CB8AC3E}">
        <p14:creationId xmlns:p14="http://schemas.microsoft.com/office/powerpoint/2010/main" val="2446554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219" y="719449"/>
            <a:ext cx="3300984" cy="8998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Glory that was Greece</a:t>
            </a:r>
            <a:endParaRPr lang="en-US" dirty="0"/>
          </a:p>
        </p:txBody>
      </p:sp>
      <p:pic>
        <p:nvPicPr>
          <p:cNvPr id="5" name="Picture Placeholder 4" descr="th-12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39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746250"/>
            <a:ext cx="3300573" cy="4254500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Known for great scholars, philosophers, artists, and writers.  Plato, Socrates, and Aristotle are just a few.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Well know for their polytheistic beliefs. </a:t>
            </a:r>
            <a:r>
              <a:rPr lang="en-US" sz="1800" dirty="0" smtClean="0"/>
              <a:t>Zeus, </a:t>
            </a:r>
            <a:r>
              <a:rPr lang="en-US" sz="1800" dirty="0" smtClean="0"/>
              <a:t>Hades, Athena, and </a:t>
            </a:r>
            <a:r>
              <a:rPr lang="en-US" sz="1800" dirty="0" smtClean="0"/>
              <a:t>Poseidon </a:t>
            </a:r>
            <a:r>
              <a:rPr lang="en-US" sz="1800" dirty="0" smtClean="0"/>
              <a:t>are a few of the more well known Gods. 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Many advancements were made in reason, justice, art, philosophy, poetry and drama.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477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Alexander and the Hellenistic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41000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While Greece warred within, Phillip of Macedonia built an army and conquered Greece.</a:t>
            </a:r>
          </a:p>
          <a:p>
            <a:r>
              <a:rPr lang="en-US" dirty="0" smtClean="0"/>
              <a:t>Alexander took over at 20 </a:t>
            </a:r>
            <a:r>
              <a:rPr lang="en-US" dirty="0" smtClean="0"/>
              <a:t>yrs. </a:t>
            </a:r>
            <a:r>
              <a:rPr lang="en-US" dirty="0" smtClean="0"/>
              <a:t>old and would spend 12 years conquering everything he saw.</a:t>
            </a:r>
          </a:p>
          <a:p>
            <a:r>
              <a:rPr lang="en-US" dirty="0" smtClean="0"/>
              <a:t>During his rule the civilization flourished in all aspects including art, science, math, and </a:t>
            </a:r>
            <a:r>
              <a:rPr lang="en-US" dirty="0" smtClean="0"/>
              <a:t>philosophy.  </a:t>
            </a:r>
            <a:r>
              <a:rPr lang="en-US" dirty="0" smtClean="0"/>
              <a:t>This was due to the many new ideas that they were exposed to during his campaign of conquer.  </a:t>
            </a:r>
            <a:endParaRPr lang="en-US" dirty="0"/>
          </a:p>
        </p:txBody>
      </p:sp>
      <p:pic>
        <p:nvPicPr>
          <p:cNvPr id="5" name="Content Placeholder 4" descr="th-13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1068"/>
          <a:stretch>
            <a:fillRect/>
          </a:stretch>
        </p:blipFill>
        <p:spPr>
          <a:xfrm>
            <a:off x="4648378" y="1746250"/>
            <a:ext cx="3828872" cy="4667250"/>
          </a:xfrm>
        </p:spPr>
      </p:pic>
    </p:spTree>
    <p:extLst>
      <p:ext uri="{BB962C8B-B14F-4D97-AF65-F5344CB8AC3E}">
        <p14:creationId xmlns:p14="http://schemas.microsoft.com/office/powerpoint/2010/main" val="3730510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8299"/>
            <a:ext cx="7024744" cy="718730"/>
          </a:xfrm>
        </p:spPr>
        <p:txBody>
          <a:bodyPr/>
          <a:lstStyle/>
          <a:p>
            <a:pPr algn="ctr"/>
            <a:r>
              <a:rPr lang="en-US" dirty="0" smtClean="0"/>
              <a:t>Greek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564951"/>
            <a:ext cx="3419856" cy="4241489"/>
          </a:xfrm>
        </p:spPr>
        <p:txBody>
          <a:bodyPr/>
          <a:lstStyle/>
          <a:p>
            <a:r>
              <a:rPr lang="en-US" dirty="0" smtClean="0"/>
              <a:t>Who are the Greek gods for the following:</a:t>
            </a:r>
          </a:p>
          <a:p>
            <a:pPr lvl="1"/>
            <a:r>
              <a:rPr lang="en-US" dirty="0" smtClean="0"/>
              <a:t>King</a:t>
            </a:r>
          </a:p>
          <a:p>
            <a:pPr lvl="1"/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Sea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Underworld</a:t>
            </a:r>
          </a:p>
          <a:p>
            <a:pPr lvl="1"/>
            <a:r>
              <a:rPr lang="en-US" dirty="0" smtClean="0"/>
              <a:t>Wisdom</a:t>
            </a:r>
          </a:p>
          <a:p>
            <a:pPr lvl="1"/>
            <a:r>
              <a:rPr lang="en-US" dirty="0" err="1"/>
              <a:t>Messenge</a:t>
            </a:r>
            <a:endParaRPr lang="en-US" dirty="0"/>
          </a:p>
        </p:txBody>
      </p:sp>
      <p:pic>
        <p:nvPicPr>
          <p:cNvPr id="5" name="Content Placeholder 4" descr="th-16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15067"/>
          <a:stretch>
            <a:fillRect/>
          </a:stretch>
        </p:blipFill>
        <p:spPr>
          <a:xfrm>
            <a:off x="4645025" y="1565275"/>
            <a:ext cx="3419475" cy="4241800"/>
          </a:xfrm>
        </p:spPr>
      </p:pic>
    </p:spTree>
    <p:extLst>
      <p:ext uri="{BB962C8B-B14F-4D97-AF65-F5344CB8AC3E}">
        <p14:creationId xmlns:p14="http://schemas.microsoft.com/office/powerpoint/2010/main" val="4062218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8299"/>
            <a:ext cx="7024744" cy="718730"/>
          </a:xfrm>
        </p:spPr>
        <p:txBody>
          <a:bodyPr/>
          <a:lstStyle/>
          <a:p>
            <a:pPr algn="ctr"/>
            <a:r>
              <a:rPr lang="en-US" dirty="0" smtClean="0"/>
              <a:t>Greek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564951"/>
            <a:ext cx="3419856" cy="4241489"/>
          </a:xfrm>
        </p:spPr>
        <p:txBody>
          <a:bodyPr/>
          <a:lstStyle/>
          <a:p>
            <a:r>
              <a:rPr lang="en-US" dirty="0" smtClean="0"/>
              <a:t>Who are the Greek gods for the following:</a:t>
            </a:r>
          </a:p>
          <a:p>
            <a:pPr lvl="1"/>
            <a:r>
              <a:rPr lang="en-US" dirty="0" smtClean="0"/>
              <a:t>King</a:t>
            </a:r>
          </a:p>
          <a:p>
            <a:pPr lvl="1"/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Sea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Underworld</a:t>
            </a:r>
          </a:p>
          <a:p>
            <a:pPr lvl="1"/>
            <a:r>
              <a:rPr lang="en-US" dirty="0" smtClean="0"/>
              <a:t>Wisdom</a:t>
            </a:r>
          </a:p>
          <a:p>
            <a:pPr lvl="1"/>
            <a:r>
              <a:rPr lang="en-US" dirty="0" err="1"/>
              <a:t>Messenge</a:t>
            </a:r>
            <a:endParaRPr lang="en-US" dirty="0"/>
          </a:p>
        </p:txBody>
      </p:sp>
      <p:pic>
        <p:nvPicPr>
          <p:cNvPr id="5" name="Content Placeholder 4" descr="1540035-greek_goddess__aphrodite_by_alayna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12589"/>
          <a:stretch/>
        </p:blipFill>
        <p:spPr>
          <a:xfrm>
            <a:off x="5461354" y="1564951"/>
            <a:ext cx="2158888" cy="4544593"/>
          </a:xfrm>
        </p:spPr>
      </p:pic>
    </p:spTree>
    <p:extLst>
      <p:ext uri="{BB962C8B-B14F-4D97-AF65-F5344CB8AC3E}">
        <p14:creationId xmlns:p14="http://schemas.microsoft.com/office/powerpoint/2010/main" val="3917367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8299"/>
            <a:ext cx="7024744" cy="718730"/>
          </a:xfrm>
        </p:spPr>
        <p:txBody>
          <a:bodyPr/>
          <a:lstStyle/>
          <a:p>
            <a:pPr algn="ctr"/>
            <a:r>
              <a:rPr lang="en-US" dirty="0" smtClean="0"/>
              <a:t>Greek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564951"/>
            <a:ext cx="3419856" cy="4241489"/>
          </a:xfrm>
        </p:spPr>
        <p:txBody>
          <a:bodyPr/>
          <a:lstStyle/>
          <a:p>
            <a:r>
              <a:rPr lang="en-US" dirty="0" smtClean="0"/>
              <a:t>Who are the Greek gods for the following:</a:t>
            </a:r>
          </a:p>
          <a:p>
            <a:pPr lvl="1"/>
            <a:r>
              <a:rPr lang="en-US" dirty="0" smtClean="0"/>
              <a:t>King</a:t>
            </a:r>
          </a:p>
          <a:p>
            <a:pPr lvl="1"/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Sea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Underworld</a:t>
            </a:r>
          </a:p>
          <a:p>
            <a:pPr lvl="1"/>
            <a:r>
              <a:rPr lang="en-US" dirty="0" smtClean="0"/>
              <a:t>Wisdom</a:t>
            </a:r>
          </a:p>
          <a:p>
            <a:pPr lvl="1"/>
            <a:r>
              <a:rPr lang="en-US" dirty="0" err="1"/>
              <a:t>Messenge</a:t>
            </a:r>
            <a:endParaRPr lang="en-US" dirty="0"/>
          </a:p>
        </p:txBody>
      </p:sp>
      <p:pic>
        <p:nvPicPr>
          <p:cNvPr id="5" name="Content Placeholder 4" descr="th-17.jpe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r="9603"/>
          <a:stretch/>
        </p:blipFill>
        <p:spPr>
          <a:xfrm>
            <a:off x="3854879" y="2041565"/>
            <a:ext cx="4784585" cy="4241800"/>
          </a:xfrm>
        </p:spPr>
      </p:pic>
    </p:spTree>
    <p:extLst>
      <p:ext uri="{BB962C8B-B14F-4D97-AF65-F5344CB8AC3E}">
        <p14:creationId xmlns:p14="http://schemas.microsoft.com/office/powerpoint/2010/main" val="112530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8299"/>
            <a:ext cx="7024744" cy="718730"/>
          </a:xfrm>
        </p:spPr>
        <p:txBody>
          <a:bodyPr/>
          <a:lstStyle/>
          <a:p>
            <a:pPr algn="ctr"/>
            <a:r>
              <a:rPr lang="en-US" dirty="0" smtClean="0"/>
              <a:t>Greek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564951"/>
            <a:ext cx="3419856" cy="4241489"/>
          </a:xfrm>
        </p:spPr>
        <p:txBody>
          <a:bodyPr/>
          <a:lstStyle/>
          <a:p>
            <a:r>
              <a:rPr lang="en-US" dirty="0" smtClean="0"/>
              <a:t>Who are the Greek gods for the following:</a:t>
            </a:r>
          </a:p>
          <a:p>
            <a:pPr lvl="1"/>
            <a:r>
              <a:rPr lang="en-US" dirty="0" smtClean="0"/>
              <a:t>King</a:t>
            </a:r>
          </a:p>
          <a:p>
            <a:pPr lvl="1"/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Sea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Underworld</a:t>
            </a:r>
          </a:p>
          <a:p>
            <a:pPr lvl="1"/>
            <a:r>
              <a:rPr lang="en-US" dirty="0" smtClean="0"/>
              <a:t>Wisdom</a:t>
            </a:r>
          </a:p>
          <a:p>
            <a:pPr lvl="1"/>
            <a:r>
              <a:rPr lang="en-US" dirty="0" err="1"/>
              <a:t>Messenge</a:t>
            </a:r>
            <a:endParaRPr lang="en-US" dirty="0"/>
          </a:p>
        </p:txBody>
      </p:sp>
      <p:pic>
        <p:nvPicPr>
          <p:cNvPr id="5" name="Content Placeholder 4" descr="th-18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6145"/>
          <a:stretch>
            <a:fillRect/>
          </a:stretch>
        </p:blipFill>
        <p:spPr>
          <a:xfrm>
            <a:off x="4645025" y="1565275"/>
            <a:ext cx="3419475" cy="4241800"/>
          </a:xfrm>
        </p:spPr>
      </p:pic>
    </p:spTree>
    <p:extLst>
      <p:ext uri="{BB962C8B-B14F-4D97-AF65-F5344CB8AC3E}">
        <p14:creationId xmlns:p14="http://schemas.microsoft.com/office/powerpoint/2010/main" val="117379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8299"/>
            <a:ext cx="7024744" cy="718730"/>
          </a:xfrm>
        </p:spPr>
        <p:txBody>
          <a:bodyPr/>
          <a:lstStyle/>
          <a:p>
            <a:pPr algn="ctr"/>
            <a:r>
              <a:rPr lang="en-US" dirty="0" smtClean="0"/>
              <a:t>Greek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564951"/>
            <a:ext cx="3419856" cy="4241489"/>
          </a:xfrm>
        </p:spPr>
        <p:txBody>
          <a:bodyPr/>
          <a:lstStyle/>
          <a:p>
            <a:r>
              <a:rPr lang="en-US" dirty="0" smtClean="0"/>
              <a:t>Who are the Greek gods for the following:</a:t>
            </a:r>
          </a:p>
          <a:p>
            <a:pPr lvl="1"/>
            <a:r>
              <a:rPr lang="en-US" dirty="0" smtClean="0"/>
              <a:t>King</a:t>
            </a:r>
          </a:p>
          <a:p>
            <a:pPr lvl="1"/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Sea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Underworld</a:t>
            </a:r>
          </a:p>
          <a:p>
            <a:pPr lvl="1"/>
            <a:r>
              <a:rPr lang="en-US" dirty="0" smtClean="0"/>
              <a:t>Wisdom</a:t>
            </a:r>
          </a:p>
          <a:p>
            <a:pPr lvl="1"/>
            <a:r>
              <a:rPr lang="en-US" dirty="0" err="1"/>
              <a:t>Messenge</a:t>
            </a:r>
            <a:endParaRPr lang="en-US" dirty="0"/>
          </a:p>
        </p:txBody>
      </p:sp>
      <p:pic>
        <p:nvPicPr>
          <p:cNvPr id="7" name="Content Placeholder 6" descr="hades_3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8" b="-189"/>
          <a:stretch/>
        </p:blipFill>
        <p:spPr>
          <a:xfrm>
            <a:off x="4645152" y="2018560"/>
            <a:ext cx="3419856" cy="4059800"/>
          </a:xfrm>
        </p:spPr>
      </p:pic>
    </p:spTree>
    <p:extLst>
      <p:ext uri="{BB962C8B-B14F-4D97-AF65-F5344CB8AC3E}">
        <p14:creationId xmlns:p14="http://schemas.microsoft.com/office/powerpoint/2010/main" val="362461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Main Ideas 2.1</a:t>
            </a:r>
            <a:endParaRPr lang="en-US" sz="6000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899204" y="639994"/>
            <a:ext cx="5423704" cy="5560648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ancient India, 2 major religions developed.  Buddhism and Hinduism. </a:t>
            </a:r>
          </a:p>
          <a:p>
            <a:r>
              <a:rPr lang="en-US" sz="2800" dirty="0" smtClean="0"/>
              <a:t>Under </a:t>
            </a:r>
            <a:r>
              <a:rPr lang="en-US" sz="2800" dirty="0" smtClean="0"/>
              <a:t>Maurya</a:t>
            </a:r>
            <a:r>
              <a:rPr lang="en-US" sz="2800" dirty="0" smtClean="0"/>
              <a:t> and Gupta Empires, India grew to the center of trade.</a:t>
            </a:r>
          </a:p>
          <a:p>
            <a:r>
              <a:rPr lang="en-US" sz="2800" dirty="0" smtClean="0"/>
              <a:t>Shi </a:t>
            </a:r>
            <a:r>
              <a:rPr lang="en-US" sz="2800" dirty="0" smtClean="0"/>
              <a:t>Huangdi</a:t>
            </a:r>
            <a:r>
              <a:rPr lang="en-US" sz="2800" dirty="0" smtClean="0"/>
              <a:t> united all of China.  Under the Han rulers who followed Shi </a:t>
            </a:r>
            <a:r>
              <a:rPr lang="en-US" sz="2800" dirty="0" smtClean="0"/>
              <a:t>Huangdi</a:t>
            </a:r>
            <a:r>
              <a:rPr lang="en-US" sz="2800" dirty="0" smtClean="0"/>
              <a:t>, Chinese civilization made huge advancements.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65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8299"/>
            <a:ext cx="7024744" cy="718730"/>
          </a:xfrm>
        </p:spPr>
        <p:txBody>
          <a:bodyPr/>
          <a:lstStyle/>
          <a:p>
            <a:pPr algn="ctr"/>
            <a:r>
              <a:rPr lang="en-US" dirty="0" smtClean="0"/>
              <a:t>Greek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564951"/>
            <a:ext cx="3419856" cy="4241489"/>
          </a:xfrm>
        </p:spPr>
        <p:txBody>
          <a:bodyPr/>
          <a:lstStyle/>
          <a:p>
            <a:r>
              <a:rPr lang="en-US" dirty="0" smtClean="0"/>
              <a:t>Who are the Greek gods for the following:</a:t>
            </a:r>
          </a:p>
          <a:p>
            <a:pPr lvl="1"/>
            <a:r>
              <a:rPr lang="en-US" dirty="0" smtClean="0"/>
              <a:t>King</a:t>
            </a:r>
          </a:p>
          <a:p>
            <a:pPr lvl="1"/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Sea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Underworld</a:t>
            </a:r>
          </a:p>
          <a:p>
            <a:pPr lvl="1"/>
            <a:r>
              <a:rPr lang="en-US" dirty="0" smtClean="0"/>
              <a:t>Wisdom</a:t>
            </a:r>
          </a:p>
          <a:p>
            <a:pPr lvl="1"/>
            <a:r>
              <a:rPr lang="en-US" dirty="0" err="1"/>
              <a:t>Messenge</a:t>
            </a:r>
            <a:endParaRPr lang="en-US" dirty="0"/>
          </a:p>
        </p:txBody>
      </p:sp>
      <p:pic>
        <p:nvPicPr>
          <p:cNvPr id="5" name="Content Placeholder 4" descr="Athena-greek-mythologyL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8" b="3153"/>
          <a:stretch/>
        </p:blipFill>
        <p:spPr>
          <a:xfrm>
            <a:off x="5302622" y="1496887"/>
            <a:ext cx="2928679" cy="4944359"/>
          </a:xfrm>
        </p:spPr>
      </p:pic>
    </p:spTree>
    <p:extLst>
      <p:ext uri="{BB962C8B-B14F-4D97-AF65-F5344CB8AC3E}">
        <p14:creationId xmlns:p14="http://schemas.microsoft.com/office/powerpoint/2010/main" val="3871740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8299"/>
            <a:ext cx="7024744" cy="718730"/>
          </a:xfrm>
        </p:spPr>
        <p:txBody>
          <a:bodyPr/>
          <a:lstStyle/>
          <a:p>
            <a:pPr algn="ctr"/>
            <a:r>
              <a:rPr lang="en-US" dirty="0" smtClean="0"/>
              <a:t>Greek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564951"/>
            <a:ext cx="3419856" cy="4241489"/>
          </a:xfrm>
        </p:spPr>
        <p:txBody>
          <a:bodyPr/>
          <a:lstStyle/>
          <a:p>
            <a:r>
              <a:rPr lang="en-US" dirty="0" smtClean="0"/>
              <a:t>Who are the Greek gods for the following:</a:t>
            </a:r>
          </a:p>
          <a:p>
            <a:pPr lvl="1"/>
            <a:r>
              <a:rPr lang="en-US" dirty="0" smtClean="0"/>
              <a:t>King</a:t>
            </a:r>
          </a:p>
          <a:p>
            <a:pPr lvl="1"/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Sea</a:t>
            </a:r>
          </a:p>
          <a:p>
            <a:pPr lvl="1"/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Underworld</a:t>
            </a:r>
          </a:p>
          <a:p>
            <a:pPr lvl="1"/>
            <a:r>
              <a:rPr lang="en-US" dirty="0" smtClean="0"/>
              <a:t>Wisdom</a:t>
            </a:r>
          </a:p>
          <a:p>
            <a:pPr lvl="1"/>
            <a:r>
              <a:rPr lang="en-US" dirty="0" smtClean="0"/>
              <a:t>Messenger</a:t>
            </a:r>
            <a:endParaRPr lang="en-US" dirty="0"/>
          </a:p>
        </p:txBody>
      </p:sp>
      <p:pic>
        <p:nvPicPr>
          <p:cNvPr id="5" name="Content Placeholder 4" descr="Hermes-greek-mythology-687025_349_42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r="1378"/>
          <a:stretch>
            <a:fillRect/>
          </a:stretch>
        </p:blipFill>
        <p:spPr>
          <a:xfrm>
            <a:off x="4645025" y="1565275"/>
            <a:ext cx="3419475" cy="4241800"/>
          </a:xfrm>
        </p:spPr>
      </p:pic>
    </p:spTree>
    <p:extLst>
      <p:ext uri="{BB962C8B-B14F-4D97-AF65-F5344CB8AC3E}">
        <p14:creationId xmlns:p14="http://schemas.microsoft.com/office/powerpoint/2010/main" val="1730923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Main Ideas for 2.3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843284" y="573409"/>
            <a:ext cx="5784408" cy="6054524"/>
          </a:xfrm>
        </p:spPr>
        <p:txBody>
          <a:bodyPr>
            <a:noAutofit/>
          </a:bodyPr>
          <a:lstStyle/>
          <a:p>
            <a:r>
              <a:rPr lang="en-US" sz="3000" dirty="0" smtClean="0"/>
              <a:t>Conquest and diplomacy helped the Romans spread their rule from Spain to Egypt</a:t>
            </a:r>
          </a:p>
          <a:p>
            <a:r>
              <a:rPr lang="en-US" sz="3000" dirty="0" smtClean="0"/>
              <a:t>During Pax Romana, Roman Emperors brought peace, order, and prosperity to the lands they controlled.</a:t>
            </a:r>
          </a:p>
          <a:p>
            <a:r>
              <a:rPr lang="en-US" sz="3000" dirty="0" smtClean="0"/>
              <a:t>Christianity, which began in Roman-held lands in the Middle East, spread throughout the Roman empire.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1519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56958"/>
            <a:ext cx="7024744" cy="741411"/>
          </a:xfrm>
        </p:spPr>
        <p:txBody>
          <a:bodyPr/>
          <a:lstStyle/>
          <a:p>
            <a:r>
              <a:rPr lang="en-US" dirty="0" smtClean="0"/>
              <a:t>Roman World takes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8354"/>
            <a:ext cx="6777317" cy="4154276"/>
          </a:xfrm>
        </p:spPr>
        <p:txBody>
          <a:bodyPr>
            <a:normAutofit/>
          </a:bodyPr>
          <a:lstStyle/>
          <a:p>
            <a:r>
              <a:rPr lang="en-US" dirty="0" smtClean="0"/>
              <a:t>Started by over throwing the </a:t>
            </a:r>
            <a:r>
              <a:rPr lang="en-US" dirty="0" smtClean="0"/>
              <a:t>Etruscans </a:t>
            </a:r>
            <a:r>
              <a:rPr lang="en-US" dirty="0" smtClean="0"/>
              <a:t>in 509B.C. and then set up a republic</a:t>
            </a:r>
          </a:p>
          <a:p>
            <a:r>
              <a:rPr lang="en-US" dirty="0" smtClean="0"/>
              <a:t>Patricians(landowners) began with power to elect officials, eventually the </a:t>
            </a:r>
            <a:r>
              <a:rPr lang="en-US" dirty="0" smtClean="0"/>
              <a:t>Plebeians(</a:t>
            </a:r>
            <a:r>
              <a:rPr lang="en-US" dirty="0" smtClean="0"/>
              <a:t>commoners) gained the power to elect officials.</a:t>
            </a:r>
          </a:p>
          <a:p>
            <a:r>
              <a:rPr lang="en-US" dirty="0" smtClean="0"/>
              <a:t>Under the power of the expanding army control grew over the entirety of Italy by 270B.C. and from Spain to Egypt in 133B.C.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31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8299"/>
            <a:ext cx="7024744" cy="718730"/>
          </a:xfrm>
        </p:spPr>
        <p:txBody>
          <a:bodyPr/>
          <a:lstStyle/>
          <a:p>
            <a:r>
              <a:rPr lang="en-US" dirty="0" smtClean="0"/>
              <a:t>From Republic to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610312"/>
            <a:ext cx="3419856" cy="47437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Romans controlled many trade routes which led to much corruption and civil wars.</a:t>
            </a:r>
          </a:p>
          <a:p>
            <a:r>
              <a:rPr lang="en-US" dirty="0" smtClean="0"/>
              <a:t>Octavian(Augustus) took power and restored order from 31B.C. – 14A.D. changing from Republic to Empire, becoming the 1</a:t>
            </a:r>
            <a:r>
              <a:rPr lang="en-US" baseline="30000" dirty="0" smtClean="0"/>
              <a:t>st</a:t>
            </a:r>
            <a:r>
              <a:rPr lang="en-US" dirty="0" smtClean="0"/>
              <a:t> Emperor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octavian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-2549"/>
          <a:stretch/>
        </p:blipFill>
        <p:spPr>
          <a:xfrm>
            <a:off x="1042416" y="1610313"/>
            <a:ext cx="3419856" cy="4743734"/>
          </a:xfrm>
        </p:spPr>
      </p:pic>
    </p:spTree>
    <p:extLst>
      <p:ext uri="{BB962C8B-B14F-4D97-AF65-F5344CB8AC3E}">
        <p14:creationId xmlns:p14="http://schemas.microsoft.com/office/powerpoint/2010/main" val="2213467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8299"/>
            <a:ext cx="7024744" cy="718730"/>
          </a:xfrm>
        </p:spPr>
        <p:txBody>
          <a:bodyPr/>
          <a:lstStyle/>
          <a:p>
            <a:r>
              <a:rPr lang="en-US" dirty="0" smtClean="0"/>
              <a:t>From Republic to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610312"/>
            <a:ext cx="3419856" cy="47437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led to stable gov’t and economic reform.  </a:t>
            </a:r>
          </a:p>
          <a:p>
            <a:r>
              <a:rPr lang="en-US" dirty="0" smtClean="0"/>
              <a:t>200 year from Augustus to Marcus </a:t>
            </a:r>
            <a:r>
              <a:rPr lang="en-US" dirty="0" smtClean="0"/>
              <a:t>Aurelis</a:t>
            </a:r>
            <a:r>
              <a:rPr lang="en-US" dirty="0" smtClean="0"/>
              <a:t> is know as the Pax Romana(Roman Peace)</a:t>
            </a:r>
          </a:p>
          <a:p>
            <a:r>
              <a:rPr lang="en-US" dirty="0" smtClean="0"/>
              <a:t>The Empire flourished as people could move freely and spread ideas and knowledge</a:t>
            </a:r>
            <a:endParaRPr lang="en-US" dirty="0"/>
          </a:p>
        </p:txBody>
      </p:sp>
      <p:pic>
        <p:nvPicPr>
          <p:cNvPr id="8" name="Content Placeholder 7" descr="Marcus-Aureliu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8" b="9638"/>
          <a:stretch>
            <a:fillRect/>
          </a:stretch>
        </p:blipFill>
        <p:spPr>
          <a:xfrm>
            <a:off x="1042416" y="1610312"/>
            <a:ext cx="3419856" cy="4743734"/>
          </a:xfrm>
        </p:spPr>
      </p:pic>
    </p:spTree>
    <p:extLst>
      <p:ext uri="{BB962C8B-B14F-4D97-AF65-F5344CB8AC3E}">
        <p14:creationId xmlns:p14="http://schemas.microsoft.com/office/powerpoint/2010/main" val="3262884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68516"/>
            <a:ext cx="7024744" cy="651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Roman Achievement</a:t>
            </a:r>
            <a:endParaRPr lang="en-US" dirty="0"/>
          </a:p>
        </p:txBody>
      </p:sp>
      <p:pic>
        <p:nvPicPr>
          <p:cNvPr id="5" name="Content Placeholder 4" descr="th-14.jpe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6" b="2880"/>
          <a:stretch/>
        </p:blipFill>
        <p:spPr>
          <a:xfrm>
            <a:off x="1042416" y="1519590"/>
            <a:ext cx="3419856" cy="4876296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519590"/>
            <a:ext cx="3419856" cy="48762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Through conquest the empire spread to different lands and absorbed different cultures, Greek and Hellenistic becoming the Greco-Roman.</a:t>
            </a:r>
          </a:p>
          <a:p>
            <a:r>
              <a:rPr lang="en-US" dirty="0" smtClean="0"/>
              <a:t> Art and engineering grew, with roads and aqueducts still in existence</a:t>
            </a:r>
          </a:p>
          <a:p>
            <a:r>
              <a:rPr lang="en-US" dirty="0" smtClean="0"/>
              <a:t>Biggest influence was on the justice system and law.  Basis for most judicial systems today.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77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23767"/>
            <a:ext cx="3300984" cy="614379"/>
          </a:xfrm>
        </p:spPr>
        <p:txBody>
          <a:bodyPr/>
          <a:lstStyle/>
          <a:p>
            <a:r>
              <a:rPr lang="en-US" dirty="0" smtClean="0"/>
              <a:t>Rise of Christianity</a:t>
            </a:r>
            <a:endParaRPr lang="en-US" dirty="0"/>
          </a:p>
        </p:txBody>
      </p:sp>
      <p:pic>
        <p:nvPicPr>
          <p:cNvPr id="5" name="Picture Placeholder 4" descr="th-15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r="1305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338146"/>
            <a:ext cx="3300573" cy="464949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Started in early Pax Romana with a Jew named Jesus, said the be the messiah, most of his teachings were based in the Jewish religion.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followed his teachings while others believed him to be a troublemaker, and he would later be executed by be crucified(common method used by the Romans at this time.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Those that continued to follow his teachings would be the 1</a:t>
            </a:r>
            <a:r>
              <a:rPr lang="en-US" baseline="30000" dirty="0" smtClean="0"/>
              <a:t>st</a:t>
            </a:r>
            <a:r>
              <a:rPr lang="en-US" dirty="0" smtClean="0"/>
              <a:t> Christians.  Their numbers grew even under persecution and eventually their beliefs would reshape those of Rome.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6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823540"/>
            <a:ext cx="7024744" cy="7414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Decline of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14436"/>
            <a:ext cx="6777317" cy="4018193"/>
          </a:xfrm>
        </p:spPr>
        <p:txBody>
          <a:bodyPr/>
          <a:lstStyle/>
          <a:p>
            <a:r>
              <a:rPr lang="en-US" dirty="0" smtClean="0"/>
              <a:t>After the death of Marcus Aurelius in 180A.D. the empire, in turmoil, would split in 2 with different rulers.</a:t>
            </a:r>
          </a:p>
          <a:p>
            <a:r>
              <a:rPr lang="en-US" dirty="0" smtClean="0"/>
              <a:t>The west was plagued with corrupt rulers and would be over thrown by the Germanic people to the north.  Invaders eventually captured Rome itself in 476A.D.</a:t>
            </a:r>
          </a:p>
          <a:p>
            <a:r>
              <a:rPr lang="en-US" dirty="0" smtClean="0"/>
              <a:t>The east led by Constantine would grow for another 1000 years and eventually be know as the Byzantine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49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47680"/>
            <a:ext cx="7024744" cy="559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Roman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3686" y="1769102"/>
            <a:ext cx="3419856" cy="3493008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many Roman Gods can you name?</a:t>
            </a:r>
          </a:p>
          <a:p>
            <a:r>
              <a:rPr lang="en-US" sz="3200" dirty="0" smtClean="0"/>
              <a:t>What was named after these gods?</a:t>
            </a:r>
            <a:endParaRPr lang="en-US" sz="3200" dirty="0"/>
          </a:p>
        </p:txBody>
      </p:sp>
      <p:pic>
        <p:nvPicPr>
          <p:cNvPr id="5" name="Content Placeholder 4" descr="jupiter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-568"/>
          <a:stretch/>
        </p:blipFill>
        <p:spPr>
          <a:xfrm>
            <a:off x="4462272" y="2313431"/>
            <a:ext cx="3837056" cy="3493008"/>
          </a:xfrm>
        </p:spPr>
      </p:pic>
    </p:spTree>
    <p:extLst>
      <p:ext uri="{BB962C8B-B14F-4D97-AF65-F5344CB8AC3E}">
        <p14:creationId xmlns:p14="http://schemas.microsoft.com/office/powerpoint/2010/main" val="327625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Brahma</a:t>
            </a:r>
            <a:endParaRPr lang="en-US" sz="4000" dirty="0"/>
          </a:p>
        </p:txBody>
      </p:sp>
      <p:pic>
        <p:nvPicPr>
          <p:cNvPr id="7" name="Content Placeholder 6" descr="lord-brahma-hindu-god-of-cre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26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Shiva</a:t>
            </a:r>
            <a:endParaRPr lang="en-US" sz="4000" dirty="0"/>
          </a:p>
        </p:txBody>
      </p:sp>
      <p:pic>
        <p:nvPicPr>
          <p:cNvPr id="8" name="Content Placeholder 7" descr="Ardhanesvar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4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2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Main Ideas 2.4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810889" y="557045"/>
            <a:ext cx="5667092" cy="596993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Between 300AD &amp; 900AD, Mayan </a:t>
            </a:r>
            <a:r>
              <a:rPr lang="en-US" sz="2600" dirty="0" smtClean="0"/>
              <a:t>civilization </a:t>
            </a:r>
            <a:r>
              <a:rPr lang="en-US" sz="2600" dirty="0" smtClean="0"/>
              <a:t>flourished from southern Mexico to Central America.  In the 1400’s the Aztecs conquered most of Mexico and built a highly developed civilization.  </a:t>
            </a:r>
          </a:p>
          <a:p>
            <a:r>
              <a:rPr lang="en-US" sz="2600" dirty="0" smtClean="0"/>
              <a:t>By the 1500’sthe Inca established a centralized government in Peru.</a:t>
            </a:r>
          </a:p>
          <a:p>
            <a:r>
              <a:rPr lang="en-US" sz="2600" dirty="0" smtClean="0"/>
              <a:t>8 culture groups developed in North America.  Their diverse ways of life were strongly influenced by geography. 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1382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4763"/>
            <a:ext cx="7024744" cy="5058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Civilizations in Middle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6997"/>
            <a:ext cx="6777317" cy="473980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The Maya:</a:t>
            </a:r>
            <a:r>
              <a:rPr lang="en-US" dirty="0" smtClean="0"/>
              <a:t> Were a dominant civilization in Mesoamerica.  Marked by pyramids, a calendar, and hieroglyphic writing system.  Predicted their own end, as well as the end of the world.  This civilization simply vanished during the Spanish campaign to control the area. </a:t>
            </a:r>
          </a:p>
          <a:p>
            <a:r>
              <a:rPr lang="en-US" b="1" u="sng" dirty="0" smtClean="0"/>
              <a:t>The Aztec: </a:t>
            </a:r>
            <a:r>
              <a:rPr lang="en-US" dirty="0" smtClean="0"/>
              <a:t>A brutal civilization that controlled Mexico.  Worshiped the Sun god with sacrifices of human blood.  Conquered by Cortez of Spain with the help of the local people the Aztecs had conquered.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13982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43784"/>
            <a:ext cx="7024744" cy="567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world of the 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471508"/>
            <a:ext cx="3419856" cy="48482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Lived in the Andes mountains of S. America. Bodies adapted to being in the mountains.</a:t>
            </a:r>
          </a:p>
          <a:p>
            <a:r>
              <a:rPr lang="en-US" dirty="0" smtClean="0"/>
              <a:t>Considered themselves the children of the Sun.  Built a city, Machu </a:t>
            </a:r>
            <a:r>
              <a:rPr lang="en-US" dirty="0" smtClean="0"/>
              <a:t>Pichhu</a:t>
            </a:r>
            <a:r>
              <a:rPr lang="en-US" dirty="0" smtClean="0"/>
              <a:t>, to honor the sun god.  Was the fist city to have running water.</a:t>
            </a:r>
          </a:p>
          <a:p>
            <a:r>
              <a:rPr lang="en-US" dirty="0" smtClean="0"/>
              <a:t>The Incas had many significant discoveries and developments during their time.  They would later be conquered by </a:t>
            </a:r>
            <a:r>
              <a:rPr lang="en-US" dirty="0" smtClean="0"/>
              <a:t>Pizzaro</a:t>
            </a:r>
            <a:r>
              <a:rPr lang="en-US" dirty="0" smtClean="0"/>
              <a:t> of Spain.</a:t>
            </a:r>
            <a:endParaRPr lang="en-US" dirty="0"/>
          </a:p>
        </p:txBody>
      </p:sp>
      <p:pic>
        <p:nvPicPr>
          <p:cNvPr id="5" name="Content Placeholder 4" descr="th-19.jpe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59" r="-33260" b="-2"/>
          <a:stretch/>
        </p:blipFill>
        <p:spPr>
          <a:xfrm>
            <a:off x="2725969" y="1471613"/>
            <a:ext cx="7264088" cy="4848225"/>
          </a:xfrm>
        </p:spPr>
      </p:pic>
    </p:spTree>
    <p:extLst>
      <p:ext uri="{BB962C8B-B14F-4D97-AF65-F5344CB8AC3E}">
        <p14:creationId xmlns:p14="http://schemas.microsoft.com/office/powerpoint/2010/main" val="205975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9570"/>
            <a:ext cx="7024744" cy="676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People of North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389312"/>
            <a:ext cx="3057148" cy="639762"/>
          </a:xfrm>
        </p:spPr>
        <p:txBody>
          <a:bodyPr/>
          <a:lstStyle/>
          <a:p>
            <a:r>
              <a:rPr lang="en-US" dirty="0" smtClean="0"/>
              <a:t>Puebloans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137558"/>
            <a:ext cx="3419856" cy="42286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Lived in SW desert</a:t>
            </a:r>
          </a:p>
          <a:p>
            <a:r>
              <a:rPr lang="en-US" dirty="0" smtClean="0"/>
              <a:t>Kiva was at the center of village and was used for religious ceremony</a:t>
            </a:r>
          </a:p>
          <a:p>
            <a:r>
              <a:rPr lang="en-US" dirty="0" smtClean="0"/>
              <a:t>Started building housing communities in the cliffs, which provided protection.</a:t>
            </a:r>
          </a:p>
          <a:p>
            <a:r>
              <a:rPr lang="en-US" dirty="0" smtClean="0"/>
              <a:t>Would later be forced out by drought, but lived on through the Hopi and Pueblo Indians.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9291" y="1389312"/>
            <a:ext cx="3055717" cy="639762"/>
          </a:xfrm>
        </p:spPr>
        <p:txBody>
          <a:bodyPr/>
          <a:lstStyle/>
          <a:p>
            <a:r>
              <a:rPr lang="en-US" dirty="0" smtClean="0"/>
              <a:t>Mound Builders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37558"/>
            <a:ext cx="3419856" cy="4228649"/>
          </a:xfrm>
        </p:spPr>
        <p:txBody>
          <a:bodyPr>
            <a:noAutofit/>
          </a:bodyPr>
          <a:lstStyle/>
          <a:p>
            <a:r>
              <a:rPr lang="en-US" sz="1600" dirty="0" smtClean="0"/>
              <a:t>Lived in Ohio &amp; Mississippi River valleys starting in 1000BC</a:t>
            </a:r>
          </a:p>
          <a:p>
            <a:r>
              <a:rPr lang="en-US" sz="1600" dirty="0" smtClean="0"/>
              <a:t>Left earthen mounds that contained artifacts suggesting trade from the Gulf of Mexico to the Great Lakes.</a:t>
            </a:r>
          </a:p>
          <a:p>
            <a:r>
              <a:rPr lang="en-US" sz="1600" dirty="0" smtClean="0"/>
              <a:t>Replaced by the Mississippians in 800AD who grew corn and built cities.</a:t>
            </a:r>
          </a:p>
          <a:p>
            <a:r>
              <a:rPr lang="en-US" sz="1600" dirty="0" smtClean="0"/>
              <a:t>Variations in climate and resources encouraged different cultures including the Inuit and the Iroquois League (later known as the 5 Nations)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9422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8645" y="944863"/>
            <a:ext cx="6637468" cy="3318041"/>
          </a:xfrm>
        </p:spPr>
        <p:txBody>
          <a:bodyPr>
            <a:noAutofit/>
          </a:bodyPr>
          <a:lstStyle/>
          <a:p>
            <a:r>
              <a:rPr lang="en-US" sz="8000" dirty="0" smtClean="0"/>
              <a:t>Copy down the Quick Study Guide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This can be found on page 22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7981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Vishnu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Ganesha</a:t>
            </a:r>
            <a:endParaRPr lang="en-US" sz="4000" dirty="0"/>
          </a:p>
        </p:txBody>
      </p:sp>
      <p:pic>
        <p:nvPicPr>
          <p:cNvPr id="6" name="Content Placeholder 5" descr="vishnu-hinduism-buddhis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>
            <a:fillRect/>
          </a:stretch>
        </p:blipFill>
        <p:spPr/>
      </p:pic>
      <p:pic>
        <p:nvPicPr>
          <p:cNvPr id="10" name="Content Placeholder 9" descr="maha-ganapahy-ganesh-pictur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5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16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4091"/>
            <a:ext cx="7024744" cy="6471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715" y="1378338"/>
            <a:ext cx="3057148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Ohm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44" y="1351237"/>
            <a:ext cx="3055717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Swastika</a:t>
            </a:r>
            <a:endParaRPr lang="en-US" sz="4000" dirty="0"/>
          </a:p>
        </p:txBody>
      </p:sp>
      <p:pic>
        <p:nvPicPr>
          <p:cNvPr id="6" name="Content Placeholder 5" descr="om-symbol-picture-omkara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r="2913"/>
          <a:stretch/>
        </p:blipFill>
        <p:spPr>
          <a:xfrm>
            <a:off x="888056" y="2196408"/>
            <a:ext cx="3184316" cy="3938700"/>
          </a:xfrm>
        </p:spPr>
      </p:pic>
      <p:pic>
        <p:nvPicPr>
          <p:cNvPr id="12" name="Content Placeholder 11" descr="swastika.jpg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r="4579"/>
          <a:stretch/>
        </p:blipFill>
        <p:spPr>
          <a:xfrm>
            <a:off x="5158023" y="2179206"/>
            <a:ext cx="2884538" cy="3955902"/>
          </a:xfrm>
        </p:spPr>
      </p:pic>
    </p:spTree>
    <p:extLst>
      <p:ext uri="{BB962C8B-B14F-4D97-AF65-F5344CB8AC3E}">
        <p14:creationId xmlns:p14="http://schemas.microsoft.com/office/powerpoint/2010/main" val="535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Buddhism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after 500B.C. from the teachings of Indian Prince Siddhartha </a:t>
            </a:r>
            <a:r>
              <a:rPr lang="en-US" dirty="0" smtClean="0"/>
              <a:t>Gutama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Life is about suffering, we must follow the 8 fold path to reach enlightenment.</a:t>
            </a:r>
          </a:p>
          <a:p>
            <a:r>
              <a:rPr lang="en-US" dirty="0" smtClean="0"/>
              <a:t>We will be reincarnated until we reach nirvana.  </a:t>
            </a:r>
          </a:p>
          <a:p>
            <a:r>
              <a:rPr lang="en-US" dirty="0" smtClean="0"/>
              <a:t>Buddhism is popular across Asia and Sri Lanka.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2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Buddhism</a:t>
            </a:r>
            <a:endParaRPr lang="en-US" sz="6600" dirty="0"/>
          </a:p>
        </p:txBody>
      </p:sp>
      <p:pic>
        <p:nvPicPr>
          <p:cNvPr id="5" name="Content Placeholder 4" descr="th-3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3301"/>
          <a:stretch>
            <a:fillRect/>
          </a:stretch>
        </p:blipFill>
        <p:spPr/>
      </p:pic>
      <p:pic>
        <p:nvPicPr>
          <p:cNvPr id="6" name="Content Placeholder 5" descr="th-4.jpe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3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562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Buddhism</a:t>
            </a:r>
            <a:endParaRPr lang="en-US" sz="6600" dirty="0"/>
          </a:p>
        </p:txBody>
      </p:sp>
      <p:pic>
        <p:nvPicPr>
          <p:cNvPr id="7" name="Content Placeholder 6" descr="th-5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r="17542"/>
          <a:stretch>
            <a:fillRect/>
          </a:stretch>
        </p:blipFill>
        <p:spPr/>
      </p:pic>
      <p:pic>
        <p:nvPicPr>
          <p:cNvPr id="8" name="Content Placeholder 7" descr="th-6.jpe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r="145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3655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8931</TotalTime>
  <Words>1761</Words>
  <Application>Microsoft Macintosh PowerPoint</Application>
  <PresentationFormat>On-screen Show (4:3)</PresentationFormat>
  <Paragraphs>214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Austin</vt:lpstr>
      <vt:lpstr>Part 2</vt:lpstr>
      <vt:lpstr>Read Pages 12 &amp;13 </vt:lpstr>
      <vt:lpstr>Main Ideas 2.1</vt:lpstr>
      <vt:lpstr>Hinduism</vt:lpstr>
      <vt:lpstr>Hinduism</vt:lpstr>
      <vt:lpstr>Hinduism</vt:lpstr>
      <vt:lpstr>Buddhism</vt:lpstr>
      <vt:lpstr>Buddhism</vt:lpstr>
      <vt:lpstr>Buddhism</vt:lpstr>
      <vt:lpstr>Buddhism</vt:lpstr>
      <vt:lpstr>Buddhism</vt:lpstr>
      <vt:lpstr>Empires of India</vt:lpstr>
      <vt:lpstr>Confucianism</vt:lpstr>
      <vt:lpstr>Legalism</vt:lpstr>
      <vt:lpstr>Daoism</vt:lpstr>
      <vt:lpstr>The Tao of Pooh</vt:lpstr>
      <vt:lpstr>Unification of China</vt:lpstr>
      <vt:lpstr>Main Ideas 2.2</vt:lpstr>
      <vt:lpstr>Early people of the Aegean</vt:lpstr>
      <vt:lpstr>Rise of Greek City-States </vt:lpstr>
      <vt:lpstr>Rise of Greek City-States </vt:lpstr>
      <vt:lpstr>Rise of Greek City-States </vt:lpstr>
      <vt:lpstr>The Glory that was Greece</vt:lpstr>
      <vt:lpstr>Alexander and the Hellenistic Age</vt:lpstr>
      <vt:lpstr>Greek Gods</vt:lpstr>
      <vt:lpstr>Greek Gods</vt:lpstr>
      <vt:lpstr>Greek Gods</vt:lpstr>
      <vt:lpstr>Greek Gods</vt:lpstr>
      <vt:lpstr>Greek Gods</vt:lpstr>
      <vt:lpstr>Greek Gods</vt:lpstr>
      <vt:lpstr>Greek Gods</vt:lpstr>
      <vt:lpstr>Main Ideas for 2.3</vt:lpstr>
      <vt:lpstr>Roman World takes Shape</vt:lpstr>
      <vt:lpstr>From Republic to Empire</vt:lpstr>
      <vt:lpstr>From Republic to Empire</vt:lpstr>
      <vt:lpstr>The Roman Achievement</vt:lpstr>
      <vt:lpstr>Rise of Christianity</vt:lpstr>
      <vt:lpstr>Long Decline of Roman Empire</vt:lpstr>
      <vt:lpstr>Roman Gods</vt:lpstr>
      <vt:lpstr>Main Ideas 2.4</vt:lpstr>
      <vt:lpstr>Civilizations in Middle America</vt:lpstr>
      <vt:lpstr>The world of the Inca</vt:lpstr>
      <vt:lpstr>People of North America</vt:lpstr>
      <vt:lpstr>Copy down the Quick Study Guide</vt:lpstr>
    </vt:vector>
  </TitlesOfParts>
  <Company>Arlington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</dc:title>
  <dc:creator>Jonathan Simpson</dc:creator>
  <cp:lastModifiedBy>Jonathan Simpson</cp:lastModifiedBy>
  <cp:revision>33</cp:revision>
  <dcterms:created xsi:type="dcterms:W3CDTF">2015-08-19T12:16:40Z</dcterms:created>
  <dcterms:modified xsi:type="dcterms:W3CDTF">2015-08-31T15:57:11Z</dcterms:modified>
</cp:coreProperties>
</file>